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5" r:id="rId3"/>
    <p:sldId id="298" r:id="rId4"/>
    <p:sldId id="263" r:id="rId5"/>
    <p:sldId id="265" r:id="rId6"/>
    <p:sldId id="266" r:id="rId7"/>
    <p:sldId id="272" r:id="rId8"/>
    <p:sldId id="257" r:id="rId9"/>
    <p:sldId id="276" r:id="rId10"/>
    <p:sldId id="277" r:id="rId11"/>
    <p:sldId id="279" r:id="rId12"/>
    <p:sldId id="273" r:id="rId13"/>
    <p:sldId id="274" r:id="rId14"/>
    <p:sldId id="281" r:id="rId15"/>
    <p:sldId id="280" r:id="rId16"/>
    <p:sldId id="282" r:id="rId17"/>
    <p:sldId id="283" r:id="rId18"/>
    <p:sldId id="285"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6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D35C47-B0FA-418F-B68C-C5694CDF674F}" type="slidenum">
              <a:rPr lang="en-US"/>
              <a:pPr/>
              <a:t>‹#›</a:t>
            </a:fld>
            <a:endParaRPr lang="en-US"/>
          </a:p>
        </p:txBody>
      </p:sp>
    </p:spTree>
    <p:extLst>
      <p:ext uri="{BB962C8B-B14F-4D97-AF65-F5344CB8AC3E}">
        <p14:creationId xmlns:p14="http://schemas.microsoft.com/office/powerpoint/2010/main" val="2374608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extLst>
              <a:ext uri="{BEBA8EAE-BF5A-486C-A8C5-ECC9F3942E4B}">
                <a14:imgProps xmlns:a14="http://schemas.microsoft.com/office/drawing/2010/main">
                  <a14:imgLayer r:embed="rId3">
                    <a14:imgEffect>
                      <a14:artisticPlasticWrap trans="15000"/>
                    </a14:imgEffect>
                    <a14:imgEffect>
                      <a14:sharpenSoften amount="50000"/>
                    </a14:imgEffect>
                  </a14:imgLayer>
                </a14:imgProps>
              </a:ext>
            </a:extLst>
          </a:blip>
          <a:srcRect/>
          <a:stretch>
            <a:fillRect l="-25000" t="-25000" r="-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93CB-530A-4F77-AA3C-F3A8CE1A7C8B}" type="slidenum">
              <a:rPr lang="en-US" smtClean="0"/>
              <a:pPr/>
              <a:t>‹#›</a:t>
            </a:fld>
            <a:endParaRPr lang="en-US"/>
          </a:p>
        </p:txBody>
      </p:sp>
    </p:spTree>
    <p:extLst>
      <p:ext uri="{BB962C8B-B14F-4D97-AF65-F5344CB8AC3E}">
        <p14:creationId xmlns:p14="http://schemas.microsoft.com/office/powerpoint/2010/main" val="33563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F733-7226-44D6-B46B-E88C08C23146}" type="slidenum">
              <a:rPr lang="en-US" smtClean="0"/>
              <a:pPr/>
              <a:t>‹#›</a:t>
            </a:fld>
            <a:endParaRPr lang="en-US"/>
          </a:p>
        </p:txBody>
      </p:sp>
    </p:spTree>
    <p:extLst>
      <p:ext uri="{BB962C8B-B14F-4D97-AF65-F5344CB8AC3E}">
        <p14:creationId xmlns:p14="http://schemas.microsoft.com/office/powerpoint/2010/main" val="393233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DCFC2-E218-41C7-BEE4-B1FD3AAD838D}" type="slidenum">
              <a:rPr lang="en-US" smtClean="0"/>
              <a:pPr/>
              <a:t>‹#›</a:t>
            </a:fld>
            <a:endParaRPr lang="en-US"/>
          </a:p>
        </p:txBody>
      </p:sp>
    </p:spTree>
    <p:extLst>
      <p:ext uri="{BB962C8B-B14F-4D97-AF65-F5344CB8AC3E}">
        <p14:creationId xmlns:p14="http://schemas.microsoft.com/office/powerpoint/2010/main" val="21700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98992-6CFB-44FF-A73B-25C319793C73}" type="slidenum">
              <a:rPr lang="en-US" smtClean="0"/>
              <a:pPr/>
              <a:t>‹#›</a:t>
            </a:fld>
            <a:endParaRPr lang="en-US"/>
          </a:p>
        </p:txBody>
      </p:sp>
      <p:sp>
        <p:nvSpPr>
          <p:cNvPr id="7" name="Unvan 6"/>
          <p:cNvSpPr>
            <a:spLocks noGrp="1"/>
          </p:cNvSpPr>
          <p:nvPr>
            <p:ph type="title"/>
          </p:nvPr>
        </p:nvSpPr>
        <p:spPr/>
        <p:txBody>
          <a:bodyPr/>
          <a:lstStyle/>
          <a:p>
            <a:r>
              <a:rPr lang="tr-TR"/>
              <a:t>Asıl başlık stili için tıklayın</a:t>
            </a:r>
          </a:p>
        </p:txBody>
      </p:sp>
    </p:spTree>
    <p:extLst>
      <p:ext uri="{BB962C8B-B14F-4D97-AF65-F5344CB8AC3E}">
        <p14:creationId xmlns:p14="http://schemas.microsoft.com/office/powerpoint/2010/main" val="1423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68861-F956-465E-A9D0-BFE6D8B27BB6}" type="slidenum">
              <a:rPr lang="en-US" smtClean="0"/>
              <a:pPr/>
              <a:t>‹#›</a:t>
            </a:fld>
            <a:endParaRPr lang="en-US"/>
          </a:p>
        </p:txBody>
      </p:sp>
    </p:spTree>
    <p:extLst>
      <p:ext uri="{BB962C8B-B14F-4D97-AF65-F5344CB8AC3E}">
        <p14:creationId xmlns:p14="http://schemas.microsoft.com/office/powerpoint/2010/main" val="4566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18F92-1592-4DBD-8661-A148273FC39C}" type="slidenum">
              <a:rPr lang="en-US" smtClean="0"/>
              <a:pPr/>
              <a:t>‹#›</a:t>
            </a:fld>
            <a:endParaRPr lang="en-US"/>
          </a:p>
        </p:txBody>
      </p:sp>
    </p:spTree>
    <p:extLst>
      <p:ext uri="{BB962C8B-B14F-4D97-AF65-F5344CB8AC3E}">
        <p14:creationId xmlns:p14="http://schemas.microsoft.com/office/powerpoint/2010/main" val="312088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C8997-BC0F-4654-A5D7-F32CE8DA83F9}" type="slidenum">
              <a:rPr lang="en-US" smtClean="0"/>
              <a:pPr/>
              <a:t>‹#›</a:t>
            </a:fld>
            <a:endParaRPr lang="en-US"/>
          </a:p>
        </p:txBody>
      </p:sp>
    </p:spTree>
    <p:extLst>
      <p:ext uri="{BB962C8B-B14F-4D97-AF65-F5344CB8AC3E}">
        <p14:creationId xmlns:p14="http://schemas.microsoft.com/office/powerpoint/2010/main" val="393207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EB1E9-862D-4AE1-867F-3260E27BEE0F}" type="slidenum">
              <a:rPr lang="en-US" smtClean="0"/>
              <a:pPr/>
              <a:t>‹#›</a:t>
            </a:fld>
            <a:endParaRPr lang="en-US"/>
          </a:p>
        </p:txBody>
      </p:sp>
    </p:spTree>
    <p:extLst>
      <p:ext uri="{BB962C8B-B14F-4D97-AF65-F5344CB8AC3E}">
        <p14:creationId xmlns:p14="http://schemas.microsoft.com/office/powerpoint/2010/main" val="196208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A4A9F-3C0D-4FFA-9149-5CCEEF811209}" type="slidenum">
              <a:rPr lang="en-US" smtClean="0"/>
              <a:pPr/>
              <a:t>‹#›</a:t>
            </a:fld>
            <a:endParaRPr lang="en-US"/>
          </a:p>
        </p:txBody>
      </p:sp>
    </p:spTree>
    <p:extLst>
      <p:ext uri="{BB962C8B-B14F-4D97-AF65-F5344CB8AC3E}">
        <p14:creationId xmlns:p14="http://schemas.microsoft.com/office/powerpoint/2010/main" val="288379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3557B-B4A7-4B7B-A423-5622557CB8CF}" type="slidenum">
              <a:rPr lang="en-US" smtClean="0"/>
              <a:pPr/>
              <a:t>‹#›</a:t>
            </a:fld>
            <a:endParaRPr lang="en-US"/>
          </a:p>
        </p:txBody>
      </p:sp>
    </p:spTree>
    <p:extLst>
      <p:ext uri="{BB962C8B-B14F-4D97-AF65-F5344CB8AC3E}">
        <p14:creationId xmlns:p14="http://schemas.microsoft.com/office/powerpoint/2010/main" val="381671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B5A9D-28E1-414D-99A6-5CA9352DBCA7}" type="slidenum">
              <a:rPr lang="en-US" smtClean="0"/>
              <a:pPr/>
              <a:t>‹#›</a:t>
            </a:fld>
            <a:endParaRPr lang="en-US"/>
          </a:p>
        </p:txBody>
      </p:sp>
    </p:spTree>
    <p:extLst>
      <p:ext uri="{BB962C8B-B14F-4D97-AF65-F5344CB8AC3E}">
        <p14:creationId xmlns:p14="http://schemas.microsoft.com/office/powerpoint/2010/main" val="173485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7F733-7226-44D6-B46B-E88C08C23146}" type="slidenum">
              <a:rPr lang="en-US" smtClean="0"/>
              <a:pPr/>
              <a:t>‹#›</a:t>
            </a:fld>
            <a:endParaRPr lang="en-US"/>
          </a:p>
        </p:txBody>
      </p:sp>
    </p:spTree>
    <p:extLst>
      <p:ext uri="{BB962C8B-B14F-4D97-AF65-F5344CB8AC3E}">
        <p14:creationId xmlns:p14="http://schemas.microsoft.com/office/powerpoint/2010/main" val="315419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1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6017"/>
            <a:ext cx="7772400" cy="1010493"/>
          </a:xfrm>
        </p:spPr>
        <p:txBody>
          <a:bodyPr/>
          <a:lstStyle/>
          <a:p>
            <a:r>
              <a:rPr lang="tr-TR" sz="5400" dirty="0">
                <a:latin typeface="OCR A Extended" pitchFamily="50" charset="0"/>
              </a:rPr>
              <a:t>e-Müfredat</a:t>
            </a:r>
          </a:p>
        </p:txBody>
      </p:sp>
      <p:sp>
        <p:nvSpPr>
          <p:cNvPr id="3" name="Alt Başlık 2"/>
          <p:cNvSpPr>
            <a:spLocks noGrp="1"/>
          </p:cNvSpPr>
          <p:nvPr>
            <p:ph type="subTitle" idx="1"/>
          </p:nvPr>
        </p:nvSpPr>
        <p:spPr>
          <a:xfrm>
            <a:off x="370384" y="6125638"/>
            <a:ext cx="8686800" cy="711200"/>
          </a:xfrm>
        </p:spPr>
        <p:txBody>
          <a:bodyPr>
            <a:normAutofit fontScale="92500" lnSpcReduction="20000"/>
          </a:bodyPr>
          <a:lstStyle/>
          <a:p>
            <a:r>
              <a:rPr lang="tr-TR" b="1" dirty="0"/>
              <a:t>Eğitim-Öğretim İzleme, Değerlendirme Sistemi</a:t>
            </a:r>
          </a:p>
          <a:p>
            <a:r>
              <a:rPr lang="tr-TR" b="1" dirty="0"/>
              <a:t>21.12.2017</a:t>
            </a:r>
          </a:p>
        </p:txBody>
      </p:sp>
    </p:spTree>
    <p:extLst>
      <p:ext uri="{BB962C8B-B14F-4D97-AF65-F5344CB8AC3E}">
        <p14:creationId xmlns:p14="http://schemas.microsoft.com/office/powerpoint/2010/main" val="19022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77337D5-C865-4EE5-8C9A-2480E598D616}"/>
              </a:ext>
            </a:extLst>
          </p:cNvPr>
          <p:cNvPicPr>
            <a:picLocks noChangeAspect="1"/>
          </p:cNvPicPr>
          <p:nvPr/>
        </p:nvPicPr>
        <p:blipFill>
          <a:blip r:embed="rId2"/>
          <a:stretch>
            <a:fillRect/>
          </a:stretch>
        </p:blipFill>
        <p:spPr>
          <a:xfrm>
            <a:off x="-34664" y="3789040"/>
            <a:ext cx="9219537" cy="3584590"/>
          </a:xfrm>
          <a:prstGeom prst="rect">
            <a:avLst/>
          </a:prstGeom>
        </p:spPr>
      </p:pic>
      <p:pic>
        <p:nvPicPr>
          <p:cNvPr id="6" name="Resim 5">
            <a:extLst>
              <a:ext uri="{FF2B5EF4-FFF2-40B4-BE49-F238E27FC236}">
                <a16:creationId xmlns:a16="http://schemas.microsoft.com/office/drawing/2014/main" id="{5DCF4C1F-6217-492A-883E-2FFD36C5F391}"/>
              </a:ext>
            </a:extLst>
          </p:cNvPr>
          <p:cNvPicPr>
            <a:picLocks noChangeAspect="1"/>
          </p:cNvPicPr>
          <p:nvPr/>
        </p:nvPicPr>
        <p:blipFill rotWithShape="1">
          <a:blip r:embed="rId3"/>
          <a:srcRect b="32510"/>
          <a:stretch/>
        </p:blipFill>
        <p:spPr>
          <a:xfrm>
            <a:off x="-30988" y="206564"/>
            <a:ext cx="9144000" cy="3456384"/>
          </a:xfrm>
          <a:prstGeom prst="rect">
            <a:avLst/>
          </a:prstGeom>
        </p:spPr>
      </p:pic>
      <p:sp>
        <p:nvSpPr>
          <p:cNvPr id="7" name="Oval 6">
            <a:extLst>
              <a:ext uri="{FF2B5EF4-FFF2-40B4-BE49-F238E27FC236}">
                <a16:creationId xmlns:a16="http://schemas.microsoft.com/office/drawing/2014/main" id="{42A18462-30C7-4531-A2FD-9D9ABAD7A0A5}"/>
              </a:ext>
            </a:extLst>
          </p:cNvPr>
          <p:cNvSpPr/>
          <p:nvPr/>
        </p:nvSpPr>
        <p:spPr>
          <a:xfrm>
            <a:off x="7164288" y="2132856"/>
            <a:ext cx="1440000" cy="14040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tr-TR">
              <a:solidFill>
                <a:schemeClr val="tx1"/>
              </a:solidFill>
            </a:endParaRPr>
          </a:p>
        </p:txBody>
      </p:sp>
      <p:sp>
        <p:nvSpPr>
          <p:cNvPr id="8" name="Oval 7">
            <a:extLst>
              <a:ext uri="{FF2B5EF4-FFF2-40B4-BE49-F238E27FC236}">
                <a16:creationId xmlns:a16="http://schemas.microsoft.com/office/drawing/2014/main" id="{7B77E52B-B5C5-4B6C-974D-176A8B2A23CE}"/>
              </a:ext>
            </a:extLst>
          </p:cNvPr>
          <p:cNvSpPr/>
          <p:nvPr/>
        </p:nvSpPr>
        <p:spPr>
          <a:xfrm>
            <a:off x="-24227" y="1700808"/>
            <a:ext cx="1440000" cy="288032"/>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tr-TR">
              <a:solidFill>
                <a:schemeClr val="tx1"/>
              </a:solidFill>
            </a:endParaRPr>
          </a:p>
        </p:txBody>
      </p:sp>
      <p:sp>
        <p:nvSpPr>
          <p:cNvPr id="9" name="Patlama: 8 Nokta 8">
            <a:extLst>
              <a:ext uri="{FF2B5EF4-FFF2-40B4-BE49-F238E27FC236}">
                <a16:creationId xmlns:a16="http://schemas.microsoft.com/office/drawing/2014/main" id="{0FECDB5D-B3D8-4313-8CFC-8B2BF27FB544}"/>
              </a:ext>
            </a:extLst>
          </p:cNvPr>
          <p:cNvSpPr/>
          <p:nvPr/>
        </p:nvSpPr>
        <p:spPr>
          <a:xfrm>
            <a:off x="1063351" y="1634148"/>
            <a:ext cx="360040" cy="3600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15027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0E96BDA-BD0B-436F-90E4-41125417A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3"/>
            <a:ext cx="6300192" cy="2853680"/>
          </a:xfrm>
          <a:prstGeom prst="rect">
            <a:avLst/>
          </a:prstGeom>
        </p:spPr>
      </p:pic>
      <p:sp>
        <p:nvSpPr>
          <p:cNvPr id="6" name="Dikdörtgen 5">
            <a:extLst>
              <a:ext uri="{FF2B5EF4-FFF2-40B4-BE49-F238E27FC236}">
                <a16:creationId xmlns:a16="http://schemas.microsoft.com/office/drawing/2014/main" id="{A7A88B4C-7AC4-48D7-B0F2-A29F592F93E0}"/>
              </a:ext>
            </a:extLst>
          </p:cNvPr>
          <p:cNvSpPr/>
          <p:nvPr/>
        </p:nvSpPr>
        <p:spPr>
          <a:xfrm>
            <a:off x="611560" y="2996952"/>
            <a:ext cx="6264696" cy="3785652"/>
          </a:xfrm>
          <a:prstGeom prst="rect">
            <a:avLst/>
          </a:prstGeom>
        </p:spPr>
        <p:txBody>
          <a:bodyPr wrap="square">
            <a:spAutoFit/>
          </a:bodyPr>
          <a:lstStyle/>
          <a:p>
            <a:r>
              <a:rPr lang="tr-TR" sz="2000" b="1" dirty="0"/>
              <a:t>Eğitim Kurumu İşlemleri:</a:t>
            </a:r>
            <a:endParaRPr lang="tr-TR" sz="2000" dirty="0"/>
          </a:p>
          <a:p>
            <a:pPr marL="457200" indent="-457200">
              <a:buFont typeface="+mj-lt"/>
              <a:buAutoNum type="arabicPeriod"/>
            </a:pPr>
            <a:r>
              <a:rPr lang="tr-TR" sz="2000" dirty="0"/>
              <a:t>Kurul Tanımlama</a:t>
            </a:r>
          </a:p>
          <a:p>
            <a:pPr marL="457200" indent="-457200">
              <a:buFont typeface="+mj-lt"/>
              <a:buAutoNum type="arabicPeriod"/>
            </a:pPr>
            <a:r>
              <a:rPr lang="tr-TR" sz="2000" dirty="0"/>
              <a:t>Eğitim Kurumu Müdürlüğü Kurul Onaylama</a:t>
            </a:r>
          </a:p>
          <a:p>
            <a:pPr marL="457200" indent="-457200">
              <a:buFont typeface="+mj-lt"/>
              <a:buAutoNum type="arabicPeriod"/>
            </a:pPr>
            <a:r>
              <a:rPr lang="tr-TR" sz="2000" dirty="0"/>
              <a:t>Eğitim Kurumu Zümre Başkanları</a:t>
            </a:r>
          </a:p>
          <a:p>
            <a:pPr marL="457200" indent="-457200">
              <a:buFont typeface="+mj-lt"/>
              <a:buAutoNum type="arabicPeriod"/>
            </a:pPr>
            <a:r>
              <a:rPr lang="tr-TR" sz="2000" dirty="0"/>
              <a:t>Kurul Toplantı Bilgilendirme</a:t>
            </a:r>
          </a:p>
          <a:p>
            <a:pPr marL="457200" indent="-457200">
              <a:buFont typeface="+mj-lt"/>
              <a:buAutoNum type="arabicPeriod"/>
            </a:pPr>
            <a:r>
              <a:rPr lang="tr-TR" sz="2000" dirty="0"/>
              <a:t>Kararlar ve Sonuçları</a:t>
            </a:r>
          </a:p>
          <a:p>
            <a:pPr marL="457200" indent="-457200">
              <a:buFont typeface="+mj-lt"/>
              <a:buAutoNum type="arabicPeriod"/>
            </a:pPr>
            <a:r>
              <a:rPr lang="tr-TR" sz="2000" dirty="0"/>
              <a:t>Kurullar Bilgi Değişiklikleri</a:t>
            </a:r>
          </a:p>
          <a:p>
            <a:pPr marL="457200" indent="-457200">
              <a:buFont typeface="+mj-lt"/>
              <a:buAutoNum type="arabicPeriod"/>
            </a:pPr>
            <a:r>
              <a:rPr lang="tr-TR" sz="2000" dirty="0"/>
              <a:t>Yıllık Plan Hazırlama</a:t>
            </a:r>
          </a:p>
          <a:p>
            <a:pPr marL="457200" indent="-457200">
              <a:buFont typeface="+mj-lt"/>
              <a:buAutoNum type="arabicPeriod"/>
            </a:pPr>
            <a:r>
              <a:rPr lang="tr-TR" sz="2000" dirty="0"/>
              <a:t>Yıllık Plan Onaylama</a:t>
            </a:r>
          </a:p>
          <a:p>
            <a:pPr marL="457200" indent="-457200">
              <a:buFont typeface="+mj-lt"/>
              <a:buAutoNum type="arabicPeriod"/>
            </a:pPr>
            <a:r>
              <a:rPr lang="tr-TR" sz="2000" dirty="0"/>
              <a:t>Planların Öğrencilere Dağıtımı</a:t>
            </a:r>
          </a:p>
          <a:p>
            <a:pPr marL="457200" indent="-457200">
              <a:buFont typeface="+mj-lt"/>
              <a:buAutoNum type="arabicPeriod"/>
            </a:pPr>
            <a:r>
              <a:rPr lang="tr-TR" sz="2000" dirty="0"/>
              <a:t>Öğrencinin Sınıf/Eğitim Kurumu Değişimi</a:t>
            </a:r>
          </a:p>
          <a:p>
            <a:pPr marL="457200" indent="-457200">
              <a:buFont typeface="+mj-lt"/>
              <a:buAutoNum type="arabicPeriod"/>
            </a:pPr>
            <a:r>
              <a:rPr lang="tr-TR" sz="2000" dirty="0"/>
              <a:t>Planların Uygulanması</a:t>
            </a:r>
          </a:p>
        </p:txBody>
      </p:sp>
      <p:sp>
        <p:nvSpPr>
          <p:cNvPr id="9" name="Dikdörtgen 8">
            <a:extLst>
              <a:ext uri="{FF2B5EF4-FFF2-40B4-BE49-F238E27FC236}">
                <a16:creationId xmlns:a16="http://schemas.microsoft.com/office/drawing/2014/main" id="{1BCD33F4-2DD9-45FF-9E7B-8460E90795B7}"/>
              </a:ext>
            </a:extLst>
          </p:cNvPr>
          <p:cNvSpPr/>
          <p:nvPr/>
        </p:nvSpPr>
        <p:spPr>
          <a:xfrm>
            <a:off x="6300192" y="1415446"/>
            <a:ext cx="27363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b="1" dirty="0">
                <a:solidFill>
                  <a:schemeClr val="tx1"/>
                </a:solidFill>
              </a:rPr>
              <a:t>Bu ekranda </a:t>
            </a:r>
            <a:r>
              <a:rPr lang="tr-TR" b="1" dirty="0" err="1">
                <a:solidFill>
                  <a:schemeClr val="tx1"/>
                </a:solidFill>
              </a:rPr>
              <a:t>İl,İlçe</a:t>
            </a:r>
            <a:r>
              <a:rPr lang="tr-TR" b="1" dirty="0">
                <a:solidFill>
                  <a:schemeClr val="tx1"/>
                </a:solidFill>
              </a:rPr>
              <a:t> ve Okul seçimi yapılınca okul bilgileri karşınıza çıkacak:</a:t>
            </a:r>
            <a:endParaRPr lang="tr-TR" dirty="0">
              <a:solidFill>
                <a:schemeClr val="tx1"/>
              </a:solidFill>
            </a:endParaRPr>
          </a:p>
        </p:txBody>
      </p:sp>
      <p:sp>
        <p:nvSpPr>
          <p:cNvPr id="10" name="Dikdörtgen: Yuvarlatılmış Köşeler 9">
            <a:extLst>
              <a:ext uri="{FF2B5EF4-FFF2-40B4-BE49-F238E27FC236}">
                <a16:creationId xmlns:a16="http://schemas.microsoft.com/office/drawing/2014/main" id="{D7D7D2CA-F2DC-4BA7-8FA9-96D423858351}"/>
              </a:ext>
            </a:extLst>
          </p:cNvPr>
          <p:cNvSpPr/>
          <p:nvPr/>
        </p:nvSpPr>
        <p:spPr>
          <a:xfrm>
            <a:off x="9252520" y="5229200"/>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Ok: Bükülü 10">
            <a:extLst>
              <a:ext uri="{FF2B5EF4-FFF2-40B4-BE49-F238E27FC236}">
                <a16:creationId xmlns:a16="http://schemas.microsoft.com/office/drawing/2014/main" id="{A9A83C5C-51CD-45D3-8308-ED85FA48D852}"/>
              </a:ext>
            </a:extLst>
          </p:cNvPr>
          <p:cNvSpPr/>
          <p:nvPr/>
        </p:nvSpPr>
        <p:spPr>
          <a:xfrm rot="20639151" flipV="1">
            <a:off x="2896645" y="2178152"/>
            <a:ext cx="3498945" cy="875245"/>
          </a:xfrm>
          <a:custGeom>
            <a:avLst/>
            <a:gdLst>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45541 w 2838681"/>
              <a:gd name="connsiteY8" fmla="*/ 221214 h 561237"/>
              <a:gd name="connsiteX9" fmla="*/ 161810 w 2838681"/>
              <a:gd name="connsiteY9" fmla="*/ 304945 h 561237"/>
              <a:gd name="connsiteX10" fmla="*/ 161810 w 2838681"/>
              <a:gd name="connsiteY10" fmla="*/ 561237 h 561237"/>
              <a:gd name="connsiteX11" fmla="*/ 0 w 2838681"/>
              <a:gd name="connsiteY11" fmla="*/ 561237 h 561237"/>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45541 w 2838681"/>
              <a:gd name="connsiteY8" fmla="*/ 221214 h 561237"/>
              <a:gd name="connsiteX9" fmla="*/ 44258 w 2838681"/>
              <a:gd name="connsiteY9" fmla="*/ 368884 h 561237"/>
              <a:gd name="connsiteX10" fmla="*/ 161810 w 2838681"/>
              <a:gd name="connsiteY10" fmla="*/ 561237 h 561237"/>
              <a:gd name="connsiteX11" fmla="*/ 0 w 2838681"/>
              <a:gd name="connsiteY11" fmla="*/ 561237 h 561237"/>
              <a:gd name="connsiteX0" fmla="*/ 0 w 2838681"/>
              <a:gd name="connsiteY0" fmla="*/ 561237 h 561237"/>
              <a:gd name="connsiteX1" fmla="*/ 0 w 2838681"/>
              <a:gd name="connsiteY1" fmla="*/ 304945 h 561237"/>
              <a:gd name="connsiteX2" fmla="*/ 245541 w 2838681"/>
              <a:gd name="connsiteY2" fmla="*/ 59404 h 561237"/>
              <a:gd name="connsiteX3" fmla="*/ 2698372 w 2838681"/>
              <a:gd name="connsiteY3" fmla="*/ 59404 h 561237"/>
              <a:gd name="connsiteX4" fmla="*/ 2698372 w 2838681"/>
              <a:gd name="connsiteY4" fmla="*/ 0 h 561237"/>
              <a:gd name="connsiteX5" fmla="*/ 2838681 w 2838681"/>
              <a:gd name="connsiteY5" fmla="*/ 140309 h 561237"/>
              <a:gd name="connsiteX6" fmla="*/ 2698372 w 2838681"/>
              <a:gd name="connsiteY6" fmla="*/ 280619 h 561237"/>
              <a:gd name="connsiteX7" fmla="*/ 2698372 w 2838681"/>
              <a:gd name="connsiteY7" fmla="*/ 221214 h 561237"/>
              <a:gd name="connsiteX8" fmla="*/ 235467 w 2838681"/>
              <a:gd name="connsiteY8" fmla="*/ 133504 h 561237"/>
              <a:gd name="connsiteX9" fmla="*/ 44258 w 2838681"/>
              <a:gd name="connsiteY9" fmla="*/ 368884 h 561237"/>
              <a:gd name="connsiteX10" fmla="*/ 161810 w 2838681"/>
              <a:gd name="connsiteY10" fmla="*/ 561237 h 561237"/>
              <a:gd name="connsiteX11" fmla="*/ 0 w 2838681"/>
              <a:gd name="connsiteY11" fmla="*/ 561237 h 561237"/>
              <a:gd name="connsiteX0" fmla="*/ 0 w 3669673"/>
              <a:gd name="connsiteY0" fmla="*/ 875245 h 875245"/>
              <a:gd name="connsiteX1" fmla="*/ 830992 w 3669673"/>
              <a:gd name="connsiteY1" fmla="*/ 304945 h 875245"/>
              <a:gd name="connsiteX2" fmla="*/ 1076533 w 3669673"/>
              <a:gd name="connsiteY2" fmla="*/ 59404 h 875245"/>
              <a:gd name="connsiteX3" fmla="*/ 3529364 w 3669673"/>
              <a:gd name="connsiteY3" fmla="*/ 59404 h 875245"/>
              <a:gd name="connsiteX4" fmla="*/ 3529364 w 3669673"/>
              <a:gd name="connsiteY4" fmla="*/ 0 h 875245"/>
              <a:gd name="connsiteX5" fmla="*/ 3669673 w 3669673"/>
              <a:gd name="connsiteY5" fmla="*/ 140309 h 875245"/>
              <a:gd name="connsiteX6" fmla="*/ 3529364 w 3669673"/>
              <a:gd name="connsiteY6" fmla="*/ 280619 h 875245"/>
              <a:gd name="connsiteX7" fmla="*/ 3529364 w 3669673"/>
              <a:gd name="connsiteY7" fmla="*/ 221214 h 875245"/>
              <a:gd name="connsiteX8" fmla="*/ 1066459 w 3669673"/>
              <a:gd name="connsiteY8" fmla="*/ 133504 h 875245"/>
              <a:gd name="connsiteX9" fmla="*/ 875250 w 3669673"/>
              <a:gd name="connsiteY9" fmla="*/ 368884 h 875245"/>
              <a:gd name="connsiteX10" fmla="*/ 992802 w 3669673"/>
              <a:gd name="connsiteY10" fmla="*/ 561237 h 875245"/>
              <a:gd name="connsiteX11" fmla="*/ 0 w 3669673"/>
              <a:gd name="connsiteY11" fmla="*/ 875245 h 875245"/>
              <a:gd name="connsiteX0" fmla="*/ 0 w 3669673"/>
              <a:gd name="connsiteY0" fmla="*/ 875245 h 875245"/>
              <a:gd name="connsiteX1" fmla="*/ 830992 w 3669673"/>
              <a:gd name="connsiteY1" fmla="*/ 304945 h 875245"/>
              <a:gd name="connsiteX2" fmla="*/ 1076533 w 3669673"/>
              <a:gd name="connsiteY2" fmla="*/ 59404 h 875245"/>
              <a:gd name="connsiteX3" fmla="*/ 3529364 w 3669673"/>
              <a:gd name="connsiteY3" fmla="*/ 59404 h 875245"/>
              <a:gd name="connsiteX4" fmla="*/ 3529364 w 3669673"/>
              <a:gd name="connsiteY4" fmla="*/ 0 h 875245"/>
              <a:gd name="connsiteX5" fmla="*/ 3669673 w 3669673"/>
              <a:gd name="connsiteY5" fmla="*/ 140309 h 875245"/>
              <a:gd name="connsiteX6" fmla="*/ 3529364 w 3669673"/>
              <a:gd name="connsiteY6" fmla="*/ 280619 h 875245"/>
              <a:gd name="connsiteX7" fmla="*/ 3529364 w 3669673"/>
              <a:gd name="connsiteY7" fmla="*/ 221214 h 875245"/>
              <a:gd name="connsiteX8" fmla="*/ 1066459 w 3669673"/>
              <a:gd name="connsiteY8" fmla="*/ 133504 h 875245"/>
              <a:gd name="connsiteX9" fmla="*/ 875250 w 3669673"/>
              <a:gd name="connsiteY9" fmla="*/ 368884 h 875245"/>
              <a:gd name="connsiteX10" fmla="*/ 693888 w 3669673"/>
              <a:gd name="connsiteY10" fmla="*/ 677230 h 875245"/>
              <a:gd name="connsiteX11" fmla="*/ 0 w 3669673"/>
              <a:gd name="connsiteY11" fmla="*/ 875245 h 87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673" h="875245">
                <a:moveTo>
                  <a:pt x="0" y="875245"/>
                </a:moveTo>
                <a:lnTo>
                  <a:pt x="830992" y="304945"/>
                </a:lnTo>
                <a:cubicBezTo>
                  <a:pt x="830992" y="169336"/>
                  <a:pt x="940924" y="59404"/>
                  <a:pt x="1076533" y="59404"/>
                </a:cubicBezTo>
                <a:lnTo>
                  <a:pt x="3529364" y="59404"/>
                </a:lnTo>
                <a:lnTo>
                  <a:pt x="3529364" y="0"/>
                </a:lnTo>
                <a:lnTo>
                  <a:pt x="3669673" y="140309"/>
                </a:lnTo>
                <a:lnTo>
                  <a:pt x="3529364" y="280619"/>
                </a:lnTo>
                <a:lnTo>
                  <a:pt x="3529364" y="221214"/>
                </a:lnTo>
                <a:lnTo>
                  <a:pt x="1066459" y="133504"/>
                </a:lnTo>
                <a:cubicBezTo>
                  <a:pt x="1020216" y="133504"/>
                  <a:pt x="875250" y="322641"/>
                  <a:pt x="875250" y="368884"/>
                </a:cubicBezTo>
                <a:lnTo>
                  <a:pt x="693888" y="677230"/>
                </a:lnTo>
                <a:lnTo>
                  <a:pt x="0" y="87524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19362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F5FE32-C830-4EB6-BAD2-7E0B4E3167D4}"/>
              </a:ext>
            </a:extLst>
          </p:cNvPr>
          <p:cNvSpPr>
            <a:spLocks noGrp="1"/>
          </p:cNvSpPr>
          <p:nvPr>
            <p:ph type="title"/>
          </p:nvPr>
        </p:nvSpPr>
        <p:spPr>
          <a:xfrm>
            <a:off x="1056951" y="907547"/>
            <a:ext cx="7079704" cy="1143000"/>
          </a:xfrm>
        </p:spPr>
        <p:txBody>
          <a:bodyPr>
            <a:normAutofit/>
          </a:bodyPr>
          <a:lstStyle/>
          <a:p>
            <a:pPr algn="ctr"/>
            <a:r>
              <a:rPr lang="tr-TR" sz="3200" b="1" dirty="0"/>
              <a:t>HER EKRANDA STANDART BİR MENÜ YAPISI</a:t>
            </a:r>
          </a:p>
        </p:txBody>
      </p:sp>
      <p:pic>
        <p:nvPicPr>
          <p:cNvPr id="4" name="Picture 2">
            <a:extLst>
              <a:ext uri="{FF2B5EF4-FFF2-40B4-BE49-F238E27FC236}">
                <a16:creationId xmlns:a16="http://schemas.microsoft.com/office/drawing/2014/main" id="{0E3D9C14-967D-4C33-BE10-396FE6AAD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801802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Belirtme Çizgisi 6">
            <a:extLst>
              <a:ext uri="{FF2B5EF4-FFF2-40B4-BE49-F238E27FC236}">
                <a16:creationId xmlns:a16="http://schemas.microsoft.com/office/drawing/2014/main" id="{F2B0B08A-42C2-4B21-A2C4-46110C6E3C27}"/>
              </a:ext>
            </a:extLst>
          </p:cNvPr>
          <p:cNvSpPr/>
          <p:nvPr/>
        </p:nvSpPr>
        <p:spPr>
          <a:xfrm>
            <a:off x="487315" y="4077071"/>
            <a:ext cx="947315" cy="504056"/>
          </a:xfrm>
          <a:prstGeom prst="wedgeRectCallout">
            <a:avLst>
              <a:gd name="adj1" fmla="val -2875"/>
              <a:gd name="adj2" fmla="val -1251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Kaydet</a:t>
            </a:r>
          </a:p>
        </p:txBody>
      </p:sp>
      <p:sp>
        <p:nvSpPr>
          <p:cNvPr id="6" name="Dikdörtgen Belirtme Çizgisi 7">
            <a:extLst>
              <a:ext uri="{FF2B5EF4-FFF2-40B4-BE49-F238E27FC236}">
                <a16:creationId xmlns:a16="http://schemas.microsoft.com/office/drawing/2014/main" id="{3846FE3C-C0A2-4BD7-8760-D04D136C3330}"/>
              </a:ext>
            </a:extLst>
          </p:cNvPr>
          <p:cNvSpPr/>
          <p:nvPr/>
        </p:nvSpPr>
        <p:spPr>
          <a:xfrm>
            <a:off x="2123727" y="4060882"/>
            <a:ext cx="1189001" cy="504056"/>
          </a:xfrm>
          <a:prstGeom prst="wedgeRectCallout">
            <a:avLst>
              <a:gd name="adj1" fmla="val -28672"/>
              <a:gd name="adj2" fmla="val -1323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Güncelle</a:t>
            </a:r>
          </a:p>
        </p:txBody>
      </p:sp>
      <p:sp>
        <p:nvSpPr>
          <p:cNvPr id="7" name="Dikdörtgen Belirtme Çizgisi 8">
            <a:extLst>
              <a:ext uri="{FF2B5EF4-FFF2-40B4-BE49-F238E27FC236}">
                <a16:creationId xmlns:a16="http://schemas.microsoft.com/office/drawing/2014/main" id="{6145E16D-3C31-4E6D-9490-AF1722FD7A2A}"/>
              </a:ext>
            </a:extLst>
          </p:cNvPr>
          <p:cNvSpPr/>
          <p:nvPr/>
        </p:nvSpPr>
        <p:spPr>
          <a:xfrm>
            <a:off x="3203848" y="1844824"/>
            <a:ext cx="1271634"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Kayıt Sil</a:t>
            </a:r>
          </a:p>
        </p:txBody>
      </p:sp>
      <p:sp>
        <p:nvSpPr>
          <p:cNvPr id="8" name="Dikdörtgen Belirtme Çizgisi 9">
            <a:extLst>
              <a:ext uri="{FF2B5EF4-FFF2-40B4-BE49-F238E27FC236}">
                <a16:creationId xmlns:a16="http://schemas.microsoft.com/office/drawing/2014/main" id="{D82A33FA-0A52-4B25-8D63-99D848095728}"/>
              </a:ext>
            </a:extLst>
          </p:cNvPr>
          <p:cNvSpPr/>
          <p:nvPr/>
        </p:nvSpPr>
        <p:spPr>
          <a:xfrm>
            <a:off x="5508103" y="1844824"/>
            <a:ext cx="1081979"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Raporlar</a:t>
            </a:r>
          </a:p>
        </p:txBody>
      </p:sp>
      <p:sp>
        <p:nvSpPr>
          <p:cNvPr id="9" name="Dikdörtgen Belirtme Çizgisi 10">
            <a:extLst>
              <a:ext uri="{FF2B5EF4-FFF2-40B4-BE49-F238E27FC236}">
                <a16:creationId xmlns:a16="http://schemas.microsoft.com/office/drawing/2014/main" id="{AE95AF0B-7F57-4B5B-A374-C35C649F13A4}"/>
              </a:ext>
            </a:extLst>
          </p:cNvPr>
          <p:cNvSpPr/>
          <p:nvPr/>
        </p:nvSpPr>
        <p:spPr>
          <a:xfrm>
            <a:off x="4254917" y="4143357"/>
            <a:ext cx="1368152" cy="1288801"/>
          </a:xfrm>
          <a:prstGeom prst="wedgeRectCallout">
            <a:avLst>
              <a:gd name="adj1" fmla="val -28672"/>
              <a:gd name="adj2" fmla="val -95182"/>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b="1" dirty="0">
                <a:solidFill>
                  <a:schemeClr val="tx1"/>
                </a:solidFill>
              </a:rPr>
              <a:t>Veri Giriş Alanları Temizle Düğmesi</a:t>
            </a:r>
            <a:endParaRPr lang="tr-TR" dirty="0">
              <a:solidFill>
                <a:schemeClr val="tx1"/>
              </a:solidFill>
            </a:endParaRPr>
          </a:p>
        </p:txBody>
      </p:sp>
      <p:sp>
        <p:nvSpPr>
          <p:cNvPr id="10" name="Dikdörtgen Belirtme Çizgisi 11">
            <a:extLst>
              <a:ext uri="{FF2B5EF4-FFF2-40B4-BE49-F238E27FC236}">
                <a16:creationId xmlns:a16="http://schemas.microsoft.com/office/drawing/2014/main" id="{B4E7583D-960A-4015-92D7-EC481906F37B}"/>
              </a:ext>
            </a:extLst>
          </p:cNvPr>
          <p:cNvSpPr/>
          <p:nvPr/>
        </p:nvSpPr>
        <p:spPr>
          <a:xfrm>
            <a:off x="6516216" y="4060882"/>
            <a:ext cx="1080120" cy="504056"/>
          </a:xfrm>
          <a:prstGeom prst="wedgeRectCallout">
            <a:avLst>
              <a:gd name="adj1" fmla="val -28672"/>
              <a:gd name="adj2" fmla="val -1323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Mesaj Yaz</a:t>
            </a:r>
          </a:p>
        </p:txBody>
      </p:sp>
      <p:sp>
        <p:nvSpPr>
          <p:cNvPr id="11" name="Dikdörtgen Belirtme Çizgisi 12">
            <a:extLst>
              <a:ext uri="{FF2B5EF4-FFF2-40B4-BE49-F238E27FC236}">
                <a16:creationId xmlns:a16="http://schemas.microsoft.com/office/drawing/2014/main" id="{075E3767-68E0-4386-8C77-861E5766B63D}"/>
              </a:ext>
            </a:extLst>
          </p:cNvPr>
          <p:cNvSpPr/>
          <p:nvPr/>
        </p:nvSpPr>
        <p:spPr>
          <a:xfrm>
            <a:off x="7503850" y="1844824"/>
            <a:ext cx="1008112" cy="504056"/>
          </a:xfrm>
          <a:prstGeom prst="wedgeRectCallout">
            <a:avLst>
              <a:gd name="adj1" fmla="val -22793"/>
              <a:gd name="adj2" fmla="val 9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Çıkış</a:t>
            </a:r>
          </a:p>
        </p:txBody>
      </p:sp>
      <p:sp>
        <p:nvSpPr>
          <p:cNvPr id="15" name="Eşittir 14">
            <a:extLst>
              <a:ext uri="{FF2B5EF4-FFF2-40B4-BE49-F238E27FC236}">
                <a16:creationId xmlns:a16="http://schemas.microsoft.com/office/drawing/2014/main" id="{1EA81572-0318-491A-933A-8C3F22C2296A}"/>
              </a:ext>
            </a:extLst>
          </p:cNvPr>
          <p:cNvSpPr/>
          <p:nvPr/>
        </p:nvSpPr>
        <p:spPr>
          <a:xfrm>
            <a:off x="1415326" y="4143357"/>
            <a:ext cx="708401" cy="4122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6" name="Resim 15">
            <a:extLst>
              <a:ext uri="{FF2B5EF4-FFF2-40B4-BE49-F238E27FC236}">
                <a16:creationId xmlns:a16="http://schemas.microsoft.com/office/drawing/2014/main" id="{E4EFB82E-5904-480A-A3E8-290B00BB091E}"/>
              </a:ext>
            </a:extLst>
          </p:cNvPr>
          <p:cNvPicPr>
            <a:picLocks noChangeAspect="1"/>
          </p:cNvPicPr>
          <p:nvPr/>
        </p:nvPicPr>
        <p:blipFill>
          <a:blip r:embed="rId3"/>
          <a:stretch>
            <a:fillRect/>
          </a:stretch>
        </p:blipFill>
        <p:spPr>
          <a:xfrm>
            <a:off x="114559" y="5955125"/>
            <a:ext cx="8964488" cy="511665"/>
          </a:xfrm>
          <a:prstGeom prst="rect">
            <a:avLst/>
          </a:prstGeom>
        </p:spPr>
      </p:pic>
      <p:sp>
        <p:nvSpPr>
          <p:cNvPr id="19" name="Ok: Sağ 18">
            <a:extLst>
              <a:ext uri="{FF2B5EF4-FFF2-40B4-BE49-F238E27FC236}">
                <a16:creationId xmlns:a16="http://schemas.microsoft.com/office/drawing/2014/main" id="{748564A3-FE68-4305-9C70-2BEC0C12CCC8}"/>
              </a:ext>
            </a:extLst>
          </p:cNvPr>
          <p:cNvSpPr/>
          <p:nvPr/>
        </p:nvSpPr>
        <p:spPr>
          <a:xfrm rot="5215602">
            <a:off x="4657122" y="4740739"/>
            <a:ext cx="2242845" cy="15565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23063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02115D-80C2-4E6C-8E82-85595BDFED4B}"/>
              </a:ext>
            </a:extLst>
          </p:cNvPr>
          <p:cNvSpPr>
            <a:spLocks noGrp="1"/>
          </p:cNvSpPr>
          <p:nvPr>
            <p:ph idx="1"/>
          </p:nvPr>
        </p:nvSpPr>
        <p:spPr>
          <a:xfrm>
            <a:off x="251520" y="1246226"/>
            <a:ext cx="7886700" cy="4351338"/>
          </a:xfrm>
        </p:spPr>
        <p:txBody>
          <a:bodyPr/>
          <a:lstStyle/>
          <a:p>
            <a:pPr marL="0" indent="0">
              <a:buNone/>
            </a:pPr>
            <a:r>
              <a:rPr lang="tr-TR" sz="3200" b="1" u="sng" dirty="0"/>
              <a:t>Sadece</a:t>
            </a:r>
            <a:r>
              <a:rPr lang="tr-TR" dirty="0"/>
              <a:t> yetkili yöneticiler, okul kurul/zümre başkanları kendi kurumları bazında giriş yapabilmektedir .</a:t>
            </a:r>
          </a:p>
          <a:p>
            <a:pPr marL="0" indent="0">
              <a:buNone/>
            </a:pPr>
            <a:endParaRPr lang="tr-TR" dirty="0"/>
          </a:p>
        </p:txBody>
      </p:sp>
      <p:sp>
        <p:nvSpPr>
          <p:cNvPr id="2" name="Unvan 1">
            <a:extLst>
              <a:ext uri="{FF2B5EF4-FFF2-40B4-BE49-F238E27FC236}">
                <a16:creationId xmlns:a16="http://schemas.microsoft.com/office/drawing/2014/main" id="{B51F8FF7-32A6-4B73-BD2B-ACB5EA38C7CD}"/>
              </a:ext>
            </a:extLst>
          </p:cNvPr>
          <p:cNvSpPr>
            <a:spLocks noGrp="1"/>
          </p:cNvSpPr>
          <p:nvPr>
            <p:ph type="title"/>
          </p:nvPr>
        </p:nvSpPr>
        <p:spPr>
          <a:xfrm>
            <a:off x="1212168" y="91745"/>
            <a:ext cx="6719664" cy="1143000"/>
          </a:xfrm>
        </p:spPr>
        <p:txBody>
          <a:bodyPr/>
          <a:lstStyle/>
          <a:p>
            <a:pPr algn="ctr"/>
            <a:r>
              <a:rPr lang="tr-TR" sz="3200" b="1" dirty="0"/>
              <a:t>1- Eğitim Kurumları için Kurul/Zümre Tanımlama İşlemleri </a:t>
            </a:r>
            <a:endParaRPr lang="tr-TR" sz="3200" dirty="0"/>
          </a:p>
        </p:txBody>
      </p:sp>
      <p:pic>
        <p:nvPicPr>
          <p:cNvPr id="5" name="Resim 4">
            <a:extLst>
              <a:ext uri="{FF2B5EF4-FFF2-40B4-BE49-F238E27FC236}">
                <a16:creationId xmlns:a16="http://schemas.microsoft.com/office/drawing/2014/main" id="{1A994780-AD54-47CB-B3B6-FAB3C8163FF8}"/>
              </a:ext>
            </a:extLst>
          </p:cNvPr>
          <p:cNvPicPr>
            <a:picLocks noChangeAspect="1"/>
          </p:cNvPicPr>
          <p:nvPr/>
        </p:nvPicPr>
        <p:blipFill rotWithShape="1">
          <a:blip r:embed="rId2"/>
          <a:srcRect l="17242" t="16492" r="14951" b="13340"/>
          <a:stretch/>
        </p:blipFill>
        <p:spPr>
          <a:xfrm>
            <a:off x="2751721" y="2852936"/>
            <a:ext cx="6364377" cy="3990798"/>
          </a:xfrm>
          <a:prstGeom prst="rect">
            <a:avLst/>
          </a:prstGeom>
        </p:spPr>
      </p:pic>
      <p:sp>
        <p:nvSpPr>
          <p:cNvPr id="6" name="Dikdörtgen 5">
            <a:extLst>
              <a:ext uri="{FF2B5EF4-FFF2-40B4-BE49-F238E27FC236}">
                <a16:creationId xmlns:a16="http://schemas.microsoft.com/office/drawing/2014/main" id="{B23E2784-2EA0-40A5-AE12-D7650B19539E}"/>
              </a:ext>
            </a:extLst>
          </p:cNvPr>
          <p:cNvSpPr/>
          <p:nvPr/>
        </p:nvSpPr>
        <p:spPr>
          <a:xfrm>
            <a:off x="107504" y="5040086"/>
            <a:ext cx="2664296" cy="1631216"/>
          </a:xfrm>
          <a:prstGeom prst="rect">
            <a:avLst/>
          </a:prstGeom>
        </p:spPr>
        <p:txBody>
          <a:bodyPr wrap="square">
            <a:spAutoFit/>
          </a:bodyPr>
          <a:lstStyle/>
          <a:p>
            <a:pPr marL="0" indent="0">
              <a:buNone/>
            </a:pPr>
            <a:r>
              <a:rPr lang="tr-TR" sz="2000" dirty="0"/>
              <a:t>YETKİ İÇİN= </a:t>
            </a:r>
            <a:r>
              <a:rPr lang="tr-TR" sz="2000" b="1" dirty="0"/>
              <a:t>“Eğitim Kurumu Zümre Başkanları” </a:t>
            </a:r>
            <a:r>
              <a:rPr lang="tr-TR" sz="2000" dirty="0"/>
              <a:t>isimli ekranı kullanarak verebilecektir </a:t>
            </a:r>
          </a:p>
        </p:txBody>
      </p:sp>
      <p:sp>
        <p:nvSpPr>
          <p:cNvPr id="7" name="Patlama: 8 Nokta 6">
            <a:extLst>
              <a:ext uri="{FF2B5EF4-FFF2-40B4-BE49-F238E27FC236}">
                <a16:creationId xmlns:a16="http://schemas.microsoft.com/office/drawing/2014/main" id="{61AA3E0C-4046-49C8-B4F2-C68395EC6614}"/>
              </a:ext>
            </a:extLst>
          </p:cNvPr>
          <p:cNvSpPr/>
          <p:nvPr/>
        </p:nvSpPr>
        <p:spPr>
          <a:xfrm>
            <a:off x="1439652" y="3629011"/>
            <a:ext cx="916025" cy="72008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Şeritli Sağ 7">
            <a:extLst>
              <a:ext uri="{FF2B5EF4-FFF2-40B4-BE49-F238E27FC236}">
                <a16:creationId xmlns:a16="http://schemas.microsoft.com/office/drawing/2014/main" id="{10FD11CF-D424-4E3B-B8D9-F2E1539EB870}"/>
              </a:ext>
            </a:extLst>
          </p:cNvPr>
          <p:cNvSpPr/>
          <p:nvPr/>
        </p:nvSpPr>
        <p:spPr>
          <a:xfrm rot="11489069">
            <a:off x="2311356" y="3914762"/>
            <a:ext cx="411969" cy="148580"/>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27426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E6E175B-06FF-4675-B8BA-6B8B3CAC665E}"/>
              </a:ext>
            </a:extLst>
          </p:cNvPr>
          <p:cNvPicPr>
            <a:picLocks noGrp="1" noChangeAspect="1"/>
          </p:cNvPicPr>
          <p:nvPr>
            <p:ph idx="1"/>
          </p:nvPr>
        </p:nvPicPr>
        <p:blipFill>
          <a:blip r:embed="rId2"/>
          <a:stretch>
            <a:fillRect/>
          </a:stretch>
        </p:blipFill>
        <p:spPr>
          <a:xfrm>
            <a:off x="0" y="836712"/>
            <a:ext cx="9144000" cy="5328592"/>
          </a:xfrm>
          <a:prstGeom prst="rect">
            <a:avLst/>
          </a:prstGeom>
        </p:spPr>
      </p:pic>
      <p:sp>
        <p:nvSpPr>
          <p:cNvPr id="2" name="Unvan 1">
            <a:extLst>
              <a:ext uri="{FF2B5EF4-FFF2-40B4-BE49-F238E27FC236}">
                <a16:creationId xmlns:a16="http://schemas.microsoft.com/office/drawing/2014/main" id="{3ABD249C-8D77-45A9-85D3-B0DF1A094875}"/>
              </a:ext>
            </a:extLst>
          </p:cNvPr>
          <p:cNvSpPr>
            <a:spLocks noGrp="1"/>
          </p:cNvSpPr>
          <p:nvPr>
            <p:ph type="title"/>
          </p:nvPr>
        </p:nvSpPr>
        <p:spPr>
          <a:xfrm>
            <a:off x="2158828" y="-171400"/>
            <a:ext cx="6477000" cy="1143000"/>
          </a:xfrm>
        </p:spPr>
        <p:txBody>
          <a:bodyPr/>
          <a:lstStyle/>
          <a:p>
            <a:r>
              <a:rPr lang="tr-TR" b="1" dirty="0"/>
              <a:t>Alınabilecek Raporlar </a:t>
            </a:r>
            <a:endParaRPr lang="tr-TR" dirty="0"/>
          </a:p>
        </p:txBody>
      </p:sp>
      <p:sp>
        <p:nvSpPr>
          <p:cNvPr id="5" name="Dikdörtgen 4">
            <a:extLst>
              <a:ext uri="{FF2B5EF4-FFF2-40B4-BE49-F238E27FC236}">
                <a16:creationId xmlns:a16="http://schemas.microsoft.com/office/drawing/2014/main" id="{B4313A69-007A-4486-A43B-B0B929A2FD7D}"/>
              </a:ext>
            </a:extLst>
          </p:cNvPr>
          <p:cNvSpPr/>
          <p:nvPr/>
        </p:nvSpPr>
        <p:spPr>
          <a:xfrm>
            <a:off x="1907704" y="6391377"/>
            <a:ext cx="6728124" cy="461665"/>
          </a:xfrm>
          <a:prstGeom prst="rect">
            <a:avLst/>
          </a:prstGeom>
        </p:spPr>
        <p:txBody>
          <a:bodyPr wrap="none">
            <a:spAutoFit/>
          </a:bodyPr>
          <a:lstStyle/>
          <a:p>
            <a:r>
              <a:rPr lang="tr-TR" sz="2400" b="1" dirty="0">
                <a:latin typeface="Tahoma" panose="020B0604030504040204" pitchFamily="34" charset="0"/>
              </a:rPr>
              <a:t>İŞ TAKVİMİ RAPORU ALMAK İSTİYORUM. </a:t>
            </a:r>
            <a:endParaRPr lang="tr-TR" sz="2400" dirty="0"/>
          </a:p>
        </p:txBody>
      </p:sp>
    </p:spTree>
    <p:extLst>
      <p:ext uri="{BB962C8B-B14F-4D97-AF65-F5344CB8AC3E}">
        <p14:creationId xmlns:p14="http://schemas.microsoft.com/office/powerpoint/2010/main" val="274866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839EDA4-5517-4599-885A-ECB493073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8" y="1700808"/>
            <a:ext cx="9120042" cy="1967068"/>
          </a:xfrm>
        </p:spPr>
      </p:pic>
      <p:sp>
        <p:nvSpPr>
          <p:cNvPr id="2" name="Unvan 1">
            <a:extLst>
              <a:ext uri="{FF2B5EF4-FFF2-40B4-BE49-F238E27FC236}">
                <a16:creationId xmlns:a16="http://schemas.microsoft.com/office/drawing/2014/main" id="{CCA79274-F475-4018-972A-B35B72DA9B30}"/>
              </a:ext>
            </a:extLst>
          </p:cNvPr>
          <p:cNvSpPr>
            <a:spLocks noGrp="1"/>
          </p:cNvSpPr>
          <p:nvPr>
            <p:ph type="title"/>
          </p:nvPr>
        </p:nvSpPr>
        <p:spPr>
          <a:xfrm>
            <a:off x="1403648" y="173190"/>
            <a:ext cx="6982657" cy="1143000"/>
          </a:xfrm>
        </p:spPr>
        <p:txBody>
          <a:bodyPr/>
          <a:lstStyle/>
          <a:p>
            <a:r>
              <a:rPr lang="tr-TR" sz="2800" b="1" dirty="0"/>
              <a:t>4-Öğretmenler e-Zümre İçin "Kurul-Zümre Toplantı Bilgilendirme İşlemler</a:t>
            </a:r>
            <a:endParaRPr lang="tr-TR" sz="2800" dirty="0"/>
          </a:p>
        </p:txBody>
      </p:sp>
      <p:sp>
        <p:nvSpPr>
          <p:cNvPr id="8" name="Dikdörtgen 7">
            <a:extLst>
              <a:ext uri="{FF2B5EF4-FFF2-40B4-BE49-F238E27FC236}">
                <a16:creationId xmlns:a16="http://schemas.microsoft.com/office/drawing/2014/main" id="{4CCA4FD5-CE84-464E-B3E7-DB867A6472B7}"/>
              </a:ext>
            </a:extLst>
          </p:cNvPr>
          <p:cNvSpPr/>
          <p:nvPr/>
        </p:nvSpPr>
        <p:spPr>
          <a:xfrm>
            <a:off x="395536" y="4437112"/>
            <a:ext cx="835292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dirty="0">
                <a:solidFill>
                  <a:schemeClr val="tx1"/>
                </a:solidFill>
              </a:rPr>
              <a:t>“Kurul Toplantı Bilgilendirme” </a:t>
            </a:r>
            <a:r>
              <a:rPr lang="tr-TR" sz="2400" dirty="0">
                <a:solidFill>
                  <a:schemeClr val="tx1"/>
                </a:solidFill>
              </a:rPr>
              <a:t>ekranı, öğretmenlerin oluşturulmuş kurulları görmeleri, kurul başkanının kararları girebildiği ve alınan kurul kararları ile ilgili görüşlerini yazabildikleri veya onay verebildikleri bir bölümdür.</a:t>
            </a:r>
          </a:p>
        </p:txBody>
      </p:sp>
    </p:spTree>
    <p:extLst>
      <p:ext uri="{BB962C8B-B14F-4D97-AF65-F5344CB8AC3E}">
        <p14:creationId xmlns:p14="http://schemas.microsoft.com/office/powerpoint/2010/main" val="218772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B856ACE-3896-48A6-9F8C-EECFF962A00F}"/>
              </a:ext>
            </a:extLst>
          </p:cNvPr>
          <p:cNvPicPr>
            <a:picLocks noGrp="1" noChangeAspect="1"/>
          </p:cNvPicPr>
          <p:nvPr>
            <p:ph idx="1"/>
          </p:nvPr>
        </p:nvPicPr>
        <p:blipFill>
          <a:blip r:embed="rId2"/>
          <a:stretch>
            <a:fillRect/>
          </a:stretch>
        </p:blipFill>
        <p:spPr>
          <a:xfrm>
            <a:off x="755846" y="2152262"/>
            <a:ext cx="8388424" cy="1729338"/>
          </a:xfrm>
          <a:prstGeom prst="rect">
            <a:avLst/>
          </a:prstGeom>
        </p:spPr>
      </p:pic>
      <p:sp>
        <p:nvSpPr>
          <p:cNvPr id="2" name="Unvan 1">
            <a:extLst>
              <a:ext uri="{FF2B5EF4-FFF2-40B4-BE49-F238E27FC236}">
                <a16:creationId xmlns:a16="http://schemas.microsoft.com/office/drawing/2014/main" id="{B2E0971F-8D36-41BA-B58C-82F817C3E9DB}"/>
              </a:ext>
            </a:extLst>
          </p:cNvPr>
          <p:cNvSpPr>
            <a:spLocks noGrp="1"/>
          </p:cNvSpPr>
          <p:nvPr>
            <p:ph type="title"/>
          </p:nvPr>
        </p:nvSpPr>
        <p:spPr>
          <a:xfrm>
            <a:off x="-206227" y="836799"/>
            <a:ext cx="1512168" cy="1143000"/>
          </a:xfrm>
        </p:spPr>
        <p:txBody>
          <a:bodyPr/>
          <a:lstStyle/>
          <a:p>
            <a:pPr algn="ctr"/>
            <a:r>
              <a:rPr lang="tr-TR" sz="2400" b="1" dirty="0"/>
              <a:t>1</a:t>
            </a:r>
            <a:br>
              <a:rPr lang="tr-TR" sz="2400" b="1" dirty="0"/>
            </a:br>
            <a:r>
              <a:rPr lang="tr-TR" sz="2400" b="1" dirty="0"/>
              <a:t>DÜZELT</a:t>
            </a:r>
          </a:p>
        </p:txBody>
      </p:sp>
      <p:pic>
        <p:nvPicPr>
          <p:cNvPr id="5" name="Resim 4">
            <a:extLst>
              <a:ext uri="{FF2B5EF4-FFF2-40B4-BE49-F238E27FC236}">
                <a16:creationId xmlns:a16="http://schemas.microsoft.com/office/drawing/2014/main" id="{C69248EB-9DB1-4365-AEAF-1F37E8F57EC5}"/>
              </a:ext>
            </a:extLst>
          </p:cNvPr>
          <p:cNvPicPr>
            <a:picLocks noChangeAspect="1"/>
          </p:cNvPicPr>
          <p:nvPr/>
        </p:nvPicPr>
        <p:blipFill>
          <a:blip r:embed="rId3"/>
          <a:stretch>
            <a:fillRect/>
          </a:stretch>
        </p:blipFill>
        <p:spPr>
          <a:xfrm>
            <a:off x="1305941" y="20219"/>
            <a:ext cx="7808039" cy="1988028"/>
          </a:xfrm>
          <a:prstGeom prst="rect">
            <a:avLst/>
          </a:prstGeom>
        </p:spPr>
      </p:pic>
      <p:sp>
        <p:nvSpPr>
          <p:cNvPr id="6" name="Unvan 1">
            <a:extLst>
              <a:ext uri="{FF2B5EF4-FFF2-40B4-BE49-F238E27FC236}">
                <a16:creationId xmlns:a16="http://schemas.microsoft.com/office/drawing/2014/main" id="{786962FE-501D-43C5-A970-7F79DDD45920}"/>
              </a:ext>
            </a:extLst>
          </p:cNvPr>
          <p:cNvSpPr txBox="1">
            <a:spLocks/>
          </p:cNvSpPr>
          <p:nvPr/>
        </p:nvSpPr>
        <p:spPr bwMode="auto">
          <a:xfrm>
            <a:off x="-8661" y="2445431"/>
            <a:ext cx="8640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tr-TR" sz="4000" kern="0" dirty="0"/>
              <a:t>2</a:t>
            </a:r>
          </a:p>
        </p:txBody>
      </p:sp>
      <p:pic>
        <p:nvPicPr>
          <p:cNvPr id="7" name="Resim 6">
            <a:extLst>
              <a:ext uri="{FF2B5EF4-FFF2-40B4-BE49-F238E27FC236}">
                <a16:creationId xmlns:a16="http://schemas.microsoft.com/office/drawing/2014/main" id="{519352A4-0113-4F2B-BE12-1CC0941B6DF9}"/>
              </a:ext>
            </a:extLst>
          </p:cNvPr>
          <p:cNvPicPr>
            <a:picLocks noChangeAspect="1"/>
          </p:cNvPicPr>
          <p:nvPr/>
        </p:nvPicPr>
        <p:blipFill>
          <a:blip r:embed="rId4"/>
          <a:stretch>
            <a:fillRect/>
          </a:stretch>
        </p:blipFill>
        <p:spPr>
          <a:xfrm>
            <a:off x="1017909" y="4349308"/>
            <a:ext cx="8126361" cy="2528097"/>
          </a:xfrm>
          <a:prstGeom prst="rect">
            <a:avLst/>
          </a:prstGeom>
        </p:spPr>
      </p:pic>
      <p:sp>
        <p:nvSpPr>
          <p:cNvPr id="8" name="Unvan 1">
            <a:extLst>
              <a:ext uri="{FF2B5EF4-FFF2-40B4-BE49-F238E27FC236}">
                <a16:creationId xmlns:a16="http://schemas.microsoft.com/office/drawing/2014/main" id="{C2180E00-1555-4696-97D6-FF93699A04E8}"/>
              </a:ext>
            </a:extLst>
          </p:cNvPr>
          <p:cNvSpPr txBox="1">
            <a:spLocks/>
          </p:cNvSpPr>
          <p:nvPr/>
        </p:nvSpPr>
        <p:spPr bwMode="auto">
          <a:xfrm>
            <a:off x="-18962" y="5041856"/>
            <a:ext cx="8640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tr-TR" sz="4000" kern="0" dirty="0"/>
              <a:t>3</a:t>
            </a:r>
          </a:p>
        </p:txBody>
      </p:sp>
    </p:spTree>
    <p:extLst>
      <p:ext uri="{BB962C8B-B14F-4D97-AF65-F5344CB8AC3E}">
        <p14:creationId xmlns:p14="http://schemas.microsoft.com/office/powerpoint/2010/main" val="18062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08BF404-F8EA-45F0-9421-8AAF2DFF6E1D}"/>
              </a:ext>
            </a:extLst>
          </p:cNvPr>
          <p:cNvPicPr>
            <a:picLocks noGrp="1" noChangeAspect="1"/>
          </p:cNvPicPr>
          <p:nvPr>
            <p:ph idx="1"/>
          </p:nvPr>
        </p:nvPicPr>
        <p:blipFill>
          <a:blip r:embed="rId2"/>
          <a:stretch>
            <a:fillRect/>
          </a:stretch>
        </p:blipFill>
        <p:spPr>
          <a:xfrm>
            <a:off x="1025860" y="1256127"/>
            <a:ext cx="7812360" cy="3766992"/>
          </a:xfrm>
          <a:prstGeom prst="rect">
            <a:avLst/>
          </a:prstGeom>
        </p:spPr>
      </p:pic>
      <p:sp>
        <p:nvSpPr>
          <p:cNvPr id="2" name="Unvan 1">
            <a:extLst>
              <a:ext uri="{FF2B5EF4-FFF2-40B4-BE49-F238E27FC236}">
                <a16:creationId xmlns:a16="http://schemas.microsoft.com/office/drawing/2014/main" id="{B3D5074C-5B1F-4D7B-9173-CCD5F5FEA6FC}"/>
              </a:ext>
            </a:extLst>
          </p:cNvPr>
          <p:cNvSpPr>
            <a:spLocks noGrp="1"/>
          </p:cNvSpPr>
          <p:nvPr>
            <p:ph type="title"/>
          </p:nvPr>
        </p:nvSpPr>
        <p:spPr>
          <a:xfrm>
            <a:off x="0" y="980728"/>
            <a:ext cx="1363216" cy="1143000"/>
          </a:xfrm>
        </p:spPr>
        <p:txBody>
          <a:bodyPr/>
          <a:lstStyle/>
          <a:p>
            <a:r>
              <a:rPr lang="tr-TR" sz="2800" b="1" dirty="0"/>
              <a:t>Düzelt</a:t>
            </a:r>
            <a:endParaRPr lang="tr-TR" sz="2800" dirty="0"/>
          </a:p>
        </p:txBody>
      </p:sp>
      <p:sp>
        <p:nvSpPr>
          <p:cNvPr id="5" name="Dikdörtgen 4">
            <a:extLst>
              <a:ext uri="{FF2B5EF4-FFF2-40B4-BE49-F238E27FC236}">
                <a16:creationId xmlns:a16="http://schemas.microsoft.com/office/drawing/2014/main" id="{682E6E76-3D93-4333-A9F5-2D593B1BCE33}"/>
              </a:ext>
            </a:extLst>
          </p:cNvPr>
          <p:cNvSpPr/>
          <p:nvPr/>
        </p:nvSpPr>
        <p:spPr>
          <a:xfrm>
            <a:off x="467544" y="5152384"/>
            <a:ext cx="8098432" cy="461665"/>
          </a:xfrm>
          <a:prstGeom prst="rect">
            <a:avLst/>
          </a:prstGeom>
        </p:spPr>
        <p:txBody>
          <a:bodyPr wrap="square">
            <a:spAutoFit/>
          </a:bodyPr>
          <a:lstStyle/>
          <a:p>
            <a:r>
              <a:rPr lang="tr-TR" sz="2400" b="1" dirty="0">
                <a:latin typeface="Tahoma" panose="020B0604030504040204" pitchFamily="34" charset="0"/>
              </a:rPr>
              <a:t>Kurul kararlarını sadece kurulun başkanı girebilir. </a:t>
            </a:r>
            <a:endParaRPr lang="tr-TR" sz="2400" dirty="0"/>
          </a:p>
        </p:txBody>
      </p:sp>
      <p:sp>
        <p:nvSpPr>
          <p:cNvPr id="6" name="Dikdörtgen 5">
            <a:extLst>
              <a:ext uri="{FF2B5EF4-FFF2-40B4-BE49-F238E27FC236}">
                <a16:creationId xmlns:a16="http://schemas.microsoft.com/office/drawing/2014/main" id="{FC193078-7A54-4FB6-A4BD-F9F065218A2E}"/>
              </a:ext>
            </a:extLst>
          </p:cNvPr>
          <p:cNvSpPr/>
          <p:nvPr/>
        </p:nvSpPr>
        <p:spPr>
          <a:xfrm>
            <a:off x="4932040" y="6135459"/>
            <a:ext cx="4572000" cy="646331"/>
          </a:xfrm>
          <a:prstGeom prst="rect">
            <a:avLst/>
          </a:prstGeom>
        </p:spPr>
        <p:txBody>
          <a:bodyPr>
            <a:spAutoFit/>
          </a:bodyPr>
          <a:lstStyle/>
          <a:p>
            <a:r>
              <a:rPr lang="tr-TR" b="1" dirty="0">
                <a:latin typeface="Tahoma" panose="020B0604030504040204" pitchFamily="34" charset="0"/>
              </a:rPr>
              <a:t>Eksik tek bir gündem maddesi dahi varsa katılımcılar onaylayamazlar. </a:t>
            </a:r>
            <a:endParaRPr lang="tr-TR" dirty="0"/>
          </a:p>
        </p:txBody>
      </p:sp>
    </p:spTree>
    <p:extLst>
      <p:ext uri="{BB962C8B-B14F-4D97-AF65-F5344CB8AC3E}">
        <p14:creationId xmlns:p14="http://schemas.microsoft.com/office/powerpoint/2010/main" val="236770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E313C46-5614-4F57-A3A3-705448512BF6}"/>
              </a:ext>
            </a:extLst>
          </p:cNvPr>
          <p:cNvPicPr>
            <a:picLocks noGrp="1" noChangeAspect="1"/>
          </p:cNvPicPr>
          <p:nvPr>
            <p:ph idx="1"/>
          </p:nvPr>
        </p:nvPicPr>
        <p:blipFill>
          <a:blip r:embed="rId2"/>
          <a:stretch>
            <a:fillRect/>
          </a:stretch>
        </p:blipFill>
        <p:spPr>
          <a:xfrm>
            <a:off x="539552" y="2084885"/>
            <a:ext cx="7886700" cy="3911893"/>
          </a:xfrm>
          <a:prstGeom prst="rect">
            <a:avLst/>
          </a:prstGeom>
        </p:spPr>
      </p:pic>
      <p:sp>
        <p:nvSpPr>
          <p:cNvPr id="2" name="Unvan 1">
            <a:extLst>
              <a:ext uri="{FF2B5EF4-FFF2-40B4-BE49-F238E27FC236}">
                <a16:creationId xmlns:a16="http://schemas.microsoft.com/office/drawing/2014/main" id="{CC5A6CBA-1F69-49B1-A4BA-6B75DB2938D4}"/>
              </a:ext>
            </a:extLst>
          </p:cNvPr>
          <p:cNvSpPr>
            <a:spLocks noGrp="1"/>
          </p:cNvSpPr>
          <p:nvPr>
            <p:ph type="title"/>
          </p:nvPr>
        </p:nvSpPr>
        <p:spPr>
          <a:xfrm>
            <a:off x="539552" y="404664"/>
            <a:ext cx="7886700" cy="1325563"/>
          </a:xfrm>
        </p:spPr>
        <p:txBody>
          <a:bodyPr/>
          <a:lstStyle/>
          <a:p>
            <a:r>
              <a:rPr lang="tr-TR" b="1" dirty="0"/>
              <a:t>6- Kurul Bilgi Değişiklikleri İşlemleri </a:t>
            </a:r>
            <a:endParaRPr lang="tr-TR" dirty="0"/>
          </a:p>
        </p:txBody>
      </p:sp>
    </p:spTree>
    <p:extLst>
      <p:ext uri="{BB962C8B-B14F-4D97-AF65-F5344CB8AC3E}">
        <p14:creationId xmlns:p14="http://schemas.microsoft.com/office/powerpoint/2010/main" val="343955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C3600603-7F5D-46BC-B628-390A69DB208B}"/>
              </a:ext>
            </a:extLst>
          </p:cNvPr>
          <p:cNvPicPr>
            <a:picLocks noGrp="1" noChangeAspect="1"/>
          </p:cNvPicPr>
          <p:nvPr>
            <p:ph idx="1"/>
          </p:nvPr>
        </p:nvPicPr>
        <p:blipFill rotWithShape="1">
          <a:blip r:embed="rId2"/>
          <a:stretch/>
        </p:blipFill>
        <p:spPr>
          <a:xfrm>
            <a:off x="702255" y="1825625"/>
            <a:ext cx="7739489" cy="4351338"/>
          </a:xfrm>
          <a:prstGeom prst="rect">
            <a:avLst/>
          </a:prstGeom>
        </p:spPr>
      </p:pic>
      <p:sp>
        <p:nvSpPr>
          <p:cNvPr id="2" name="Unvan 1">
            <a:extLst>
              <a:ext uri="{FF2B5EF4-FFF2-40B4-BE49-F238E27FC236}">
                <a16:creationId xmlns:a16="http://schemas.microsoft.com/office/drawing/2014/main" id="{A67ABBC8-5C1F-4E60-B734-9B206A242FB2}"/>
              </a:ext>
            </a:extLst>
          </p:cNvPr>
          <p:cNvSpPr>
            <a:spLocks noGrp="1"/>
          </p:cNvSpPr>
          <p:nvPr>
            <p:ph type="title"/>
          </p:nvPr>
        </p:nvSpPr>
        <p:spPr/>
        <p:txBody>
          <a:bodyPr>
            <a:normAutofit/>
          </a:bodyPr>
          <a:lstStyle/>
          <a:p>
            <a:pPr algn="ctr"/>
            <a:r>
              <a:rPr lang="tr-TR" sz="3600" b="1" dirty="0"/>
              <a:t>2- Eğitim Kurumu Müdürlüğü Kurul </a:t>
            </a:r>
            <a:r>
              <a:rPr lang="tr-TR" sz="3200" b="1" dirty="0"/>
              <a:t>Onaylama</a:t>
            </a:r>
            <a:r>
              <a:rPr lang="tr-TR" sz="3600" b="1" dirty="0"/>
              <a:t> </a:t>
            </a:r>
            <a:endParaRPr lang="tr-TR" sz="3600" dirty="0"/>
          </a:p>
        </p:txBody>
      </p:sp>
    </p:spTree>
    <p:extLst>
      <p:ext uri="{BB962C8B-B14F-4D97-AF65-F5344CB8AC3E}">
        <p14:creationId xmlns:p14="http://schemas.microsoft.com/office/powerpoint/2010/main" val="150636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885FC1-4912-465C-8F94-48A00F4A653F}"/>
              </a:ext>
            </a:extLst>
          </p:cNvPr>
          <p:cNvSpPr>
            <a:spLocks noGrp="1"/>
          </p:cNvSpPr>
          <p:nvPr>
            <p:ph idx="1"/>
          </p:nvPr>
        </p:nvSpPr>
        <p:spPr/>
        <p:txBody>
          <a:bodyPr/>
          <a:lstStyle/>
          <a:p>
            <a:endParaRPr lang="tr-TR"/>
          </a:p>
        </p:txBody>
      </p:sp>
      <p:sp>
        <p:nvSpPr>
          <p:cNvPr id="2" name="Unvan 1">
            <a:extLst>
              <a:ext uri="{FF2B5EF4-FFF2-40B4-BE49-F238E27FC236}">
                <a16:creationId xmlns:a16="http://schemas.microsoft.com/office/drawing/2014/main" id="{1C415E6D-D525-4126-9A41-854A8D586577}"/>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D3548640-8C19-478B-BE83-32135FA6C0DF}"/>
              </a:ext>
            </a:extLst>
          </p:cNvPr>
          <p:cNvPicPr>
            <a:picLocks noChangeAspect="1"/>
          </p:cNvPicPr>
          <p:nvPr/>
        </p:nvPicPr>
        <p:blipFill rotWithShape="1">
          <a:blip r:embed="rId2">
            <a:extLst>
              <a:ext uri="{28A0092B-C50C-407E-A947-70E740481C1C}">
                <a14:useLocalDpi xmlns:a14="http://schemas.microsoft.com/office/drawing/2010/main" val="0"/>
              </a:ext>
            </a:extLst>
          </a:blip>
          <a:srcRect l="6240" t="8139" r="4485" b="4843"/>
          <a:stretch/>
        </p:blipFill>
        <p:spPr>
          <a:xfrm>
            <a:off x="-75475" y="0"/>
            <a:ext cx="9354814" cy="6858000"/>
          </a:xfrm>
          <a:prstGeom prst="rect">
            <a:avLst/>
          </a:prstGeom>
        </p:spPr>
      </p:pic>
    </p:spTree>
    <p:extLst>
      <p:ext uri="{BB962C8B-B14F-4D97-AF65-F5344CB8AC3E}">
        <p14:creationId xmlns:p14="http://schemas.microsoft.com/office/powerpoint/2010/main" val="230034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9A6D530-60B5-4327-AFBB-08A1B49327C4}"/>
              </a:ext>
            </a:extLst>
          </p:cNvPr>
          <p:cNvPicPr>
            <a:picLocks noGrp="1" noChangeAspect="1"/>
          </p:cNvPicPr>
          <p:nvPr>
            <p:ph idx="1"/>
          </p:nvPr>
        </p:nvPicPr>
        <p:blipFill>
          <a:blip r:embed="rId2"/>
          <a:stretch>
            <a:fillRect/>
          </a:stretch>
        </p:blipFill>
        <p:spPr>
          <a:xfrm>
            <a:off x="211510" y="2244402"/>
            <a:ext cx="8604448" cy="3744416"/>
          </a:xfrm>
          <a:prstGeom prst="rect">
            <a:avLst/>
          </a:prstGeom>
        </p:spPr>
      </p:pic>
      <p:sp>
        <p:nvSpPr>
          <p:cNvPr id="4" name="Unvan 1">
            <a:extLst>
              <a:ext uri="{FF2B5EF4-FFF2-40B4-BE49-F238E27FC236}">
                <a16:creationId xmlns:a16="http://schemas.microsoft.com/office/drawing/2014/main" id="{84437607-1869-4FD1-A584-B9B1B43E733D}"/>
              </a:ext>
            </a:extLst>
          </p:cNvPr>
          <p:cNvSpPr>
            <a:spLocks noGrp="1"/>
          </p:cNvSpPr>
          <p:nvPr>
            <p:ph type="title"/>
          </p:nvPr>
        </p:nvSpPr>
        <p:spPr>
          <a:xfrm>
            <a:off x="611560" y="548680"/>
            <a:ext cx="7886700" cy="1325563"/>
          </a:xfrm>
        </p:spPr>
        <p:txBody>
          <a:bodyPr>
            <a:normAutofit/>
          </a:bodyPr>
          <a:lstStyle/>
          <a:p>
            <a:pPr algn="ctr"/>
            <a:r>
              <a:rPr lang="tr-TR" sz="4000" b="1" dirty="0"/>
              <a:t>2- Eğitim Kurumu Müdürlüğü Kurul Onaylama </a:t>
            </a:r>
            <a:endParaRPr lang="tr-TR" sz="4000" dirty="0"/>
          </a:p>
        </p:txBody>
      </p:sp>
    </p:spTree>
    <p:extLst>
      <p:ext uri="{BB962C8B-B14F-4D97-AF65-F5344CB8AC3E}">
        <p14:creationId xmlns:p14="http://schemas.microsoft.com/office/powerpoint/2010/main" val="332213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9B2BF7-D195-4A7F-8554-67521414A988}"/>
              </a:ext>
            </a:extLst>
          </p:cNvPr>
          <p:cNvSpPr>
            <a:spLocks noGrp="1"/>
          </p:cNvSpPr>
          <p:nvPr>
            <p:ph idx="1"/>
          </p:nvPr>
        </p:nvSpPr>
        <p:spPr>
          <a:xfrm>
            <a:off x="-27338" y="2806709"/>
            <a:ext cx="9259657" cy="888593"/>
          </a:xfrm>
        </p:spPr>
        <p:txBody>
          <a:bodyPr/>
          <a:lstStyle/>
          <a:p>
            <a:r>
              <a:rPr lang="tr-TR" dirty="0"/>
              <a:t>Okul müdürlüğü tarafından onaylanan toplantılar burada listelenir. </a:t>
            </a:r>
          </a:p>
        </p:txBody>
      </p:sp>
      <p:sp>
        <p:nvSpPr>
          <p:cNvPr id="2" name="Unvan 1">
            <a:extLst>
              <a:ext uri="{FF2B5EF4-FFF2-40B4-BE49-F238E27FC236}">
                <a16:creationId xmlns:a16="http://schemas.microsoft.com/office/drawing/2014/main" id="{2151F830-B539-41C4-BE6A-5C2CFE54FD07}"/>
              </a:ext>
            </a:extLst>
          </p:cNvPr>
          <p:cNvSpPr>
            <a:spLocks noGrp="1"/>
          </p:cNvSpPr>
          <p:nvPr>
            <p:ph type="title"/>
          </p:nvPr>
        </p:nvSpPr>
        <p:spPr>
          <a:xfrm>
            <a:off x="323528" y="1124744"/>
            <a:ext cx="7886700" cy="1325563"/>
          </a:xfrm>
        </p:spPr>
        <p:txBody>
          <a:bodyPr/>
          <a:lstStyle/>
          <a:p>
            <a:r>
              <a:rPr lang="tr-TR" b="1" dirty="0"/>
              <a:t>5- Kararlar ve Sonuçları</a:t>
            </a:r>
            <a:br>
              <a:rPr lang="tr-TR" b="1" dirty="0"/>
            </a:br>
            <a:r>
              <a:rPr lang="tr-TR" b="1" dirty="0"/>
              <a:t> İşlemleri </a:t>
            </a:r>
            <a:endParaRPr lang="tr-TR" dirty="0"/>
          </a:p>
        </p:txBody>
      </p:sp>
      <p:pic>
        <p:nvPicPr>
          <p:cNvPr id="4" name="Resim 3">
            <a:extLst>
              <a:ext uri="{FF2B5EF4-FFF2-40B4-BE49-F238E27FC236}">
                <a16:creationId xmlns:a16="http://schemas.microsoft.com/office/drawing/2014/main" id="{417DBE60-F340-479E-9382-5A1F182F899F}"/>
              </a:ext>
            </a:extLst>
          </p:cNvPr>
          <p:cNvPicPr>
            <a:picLocks noChangeAspect="1"/>
          </p:cNvPicPr>
          <p:nvPr/>
        </p:nvPicPr>
        <p:blipFill rotWithShape="1">
          <a:blip r:embed="rId2"/>
          <a:srcRect t="1517" r="72942" b="48425"/>
          <a:stretch/>
        </p:blipFill>
        <p:spPr>
          <a:xfrm>
            <a:off x="6279991" y="16587"/>
            <a:ext cx="2753905" cy="2677658"/>
          </a:xfrm>
          <a:prstGeom prst="rect">
            <a:avLst/>
          </a:prstGeom>
        </p:spPr>
      </p:pic>
      <p:pic>
        <p:nvPicPr>
          <p:cNvPr id="6" name="Resim 5">
            <a:extLst>
              <a:ext uri="{FF2B5EF4-FFF2-40B4-BE49-F238E27FC236}">
                <a16:creationId xmlns:a16="http://schemas.microsoft.com/office/drawing/2014/main" id="{8F89DA2A-6D4F-4DA9-9F38-743DB9090128}"/>
              </a:ext>
            </a:extLst>
          </p:cNvPr>
          <p:cNvPicPr>
            <a:picLocks noChangeAspect="1"/>
          </p:cNvPicPr>
          <p:nvPr/>
        </p:nvPicPr>
        <p:blipFill>
          <a:blip r:embed="rId3"/>
          <a:stretch>
            <a:fillRect/>
          </a:stretch>
        </p:blipFill>
        <p:spPr>
          <a:xfrm>
            <a:off x="-34099" y="3730969"/>
            <a:ext cx="9067995" cy="3152813"/>
          </a:xfrm>
          <a:prstGeom prst="rect">
            <a:avLst/>
          </a:prstGeom>
        </p:spPr>
      </p:pic>
    </p:spTree>
    <p:extLst>
      <p:ext uri="{BB962C8B-B14F-4D97-AF65-F5344CB8AC3E}">
        <p14:creationId xmlns:p14="http://schemas.microsoft.com/office/powerpoint/2010/main" val="285660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9EFF4B-8EFF-401D-B2B2-C9095B96EC84}"/>
              </a:ext>
            </a:extLst>
          </p:cNvPr>
          <p:cNvSpPr>
            <a:spLocks noGrp="1"/>
          </p:cNvSpPr>
          <p:nvPr>
            <p:ph idx="1"/>
          </p:nvPr>
        </p:nvSpPr>
        <p:spPr>
          <a:xfrm>
            <a:off x="0" y="1340768"/>
            <a:ext cx="9129621" cy="1152128"/>
          </a:xfrm>
        </p:spPr>
        <p:style>
          <a:lnRef idx="2">
            <a:schemeClr val="dk1"/>
          </a:lnRef>
          <a:fillRef idx="1">
            <a:schemeClr val="lt1"/>
          </a:fillRef>
          <a:effectRef idx="0">
            <a:schemeClr val="dk1"/>
          </a:effectRef>
          <a:fontRef idx="minor">
            <a:schemeClr val="dk1"/>
          </a:fontRef>
        </p:style>
        <p:txBody>
          <a:bodyPr/>
          <a:lstStyle/>
          <a:p>
            <a:pPr marL="0" indent="0">
              <a:buNone/>
            </a:pPr>
            <a:r>
              <a:rPr lang="tr-TR" sz="2000" dirty="0">
                <a:solidFill>
                  <a:schemeClr val="tx1"/>
                </a:solidFill>
              </a:rPr>
              <a:t>Okulda görevli bir İlçe veya İl Zümre Başkanı sadece </a:t>
            </a:r>
            <a:r>
              <a:rPr lang="tr-TR" sz="2000" b="1" dirty="0">
                <a:solidFill>
                  <a:schemeClr val="tx1"/>
                </a:solidFill>
              </a:rPr>
              <a:t>“İlçe kurulu/zümresi oluşturmak veya düzenlemek istiyorum.” </a:t>
            </a:r>
            <a:r>
              <a:rPr lang="tr-TR" sz="2000" dirty="0">
                <a:solidFill>
                  <a:schemeClr val="tx1"/>
                </a:solidFill>
              </a:rPr>
              <a:t>veya </a:t>
            </a:r>
            <a:r>
              <a:rPr lang="tr-TR" sz="2000" b="1" dirty="0">
                <a:solidFill>
                  <a:schemeClr val="tx1"/>
                </a:solidFill>
              </a:rPr>
              <a:t>“İl kurulu/zümresi oluşturmak veya düzenlemek istiyorum.” </a:t>
            </a:r>
            <a:r>
              <a:rPr lang="tr-TR" sz="2000" dirty="0">
                <a:solidFill>
                  <a:schemeClr val="tx1"/>
                </a:solidFill>
              </a:rPr>
              <a:t>seçeneklerini kullanabilir. </a:t>
            </a:r>
          </a:p>
        </p:txBody>
      </p:sp>
      <p:sp>
        <p:nvSpPr>
          <p:cNvPr id="2" name="Unvan 1">
            <a:extLst>
              <a:ext uri="{FF2B5EF4-FFF2-40B4-BE49-F238E27FC236}">
                <a16:creationId xmlns:a16="http://schemas.microsoft.com/office/drawing/2014/main" id="{5154797C-2DBC-4B4E-B922-70CA87D6012E}"/>
              </a:ext>
            </a:extLst>
          </p:cNvPr>
          <p:cNvSpPr>
            <a:spLocks noGrp="1"/>
          </p:cNvSpPr>
          <p:nvPr>
            <p:ph type="title"/>
          </p:nvPr>
        </p:nvSpPr>
        <p:spPr>
          <a:xfrm>
            <a:off x="1547664" y="125760"/>
            <a:ext cx="6863680" cy="1143000"/>
          </a:xfrm>
        </p:spPr>
        <p:txBody>
          <a:bodyPr>
            <a:normAutofit fontScale="90000"/>
          </a:bodyPr>
          <a:lstStyle/>
          <a:p>
            <a:r>
              <a:rPr lang="tr-TR" b="1" dirty="0"/>
              <a:t>İl ve İlçe MEM Zümre ve Sonuçları İşlemleri </a:t>
            </a:r>
            <a:endParaRPr lang="tr-TR" dirty="0"/>
          </a:p>
        </p:txBody>
      </p:sp>
      <p:pic>
        <p:nvPicPr>
          <p:cNvPr id="4" name="Resim 3">
            <a:extLst>
              <a:ext uri="{FF2B5EF4-FFF2-40B4-BE49-F238E27FC236}">
                <a16:creationId xmlns:a16="http://schemas.microsoft.com/office/drawing/2014/main" id="{C1F55635-F2C9-4D2E-8209-379B1AA44A78}"/>
              </a:ext>
            </a:extLst>
          </p:cNvPr>
          <p:cNvPicPr>
            <a:picLocks noChangeAspect="1"/>
          </p:cNvPicPr>
          <p:nvPr/>
        </p:nvPicPr>
        <p:blipFill>
          <a:blip r:embed="rId2"/>
          <a:stretch>
            <a:fillRect/>
          </a:stretch>
        </p:blipFill>
        <p:spPr>
          <a:xfrm>
            <a:off x="899592" y="2636912"/>
            <a:ext cx="7741846" cy="4221088"/>
          </a:xfrm>
          <a:prstGeom prst="rect">
            <a:avLst/>
          </a:prstGeom>
        </p:spPr>
      </p:pic>
    </p:spTree>
    <p:extLst>
      <p:ext uri="{BB962C8B-B14F-4D97-AF65-F5344CB8AC3E}">
        <p14:creationId xmlns:p14="http://schemas.microsoft.com/office/powerpoint/2010/main" val="11953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13DC620-F081-4F15-980B-8068E7162F15}"/>
              </a:ext>
            </a:extLst>
          </p:cNvPr>
          <p:cNvPicPr>
            <a:picLocks noGrp="1" noChangeAspect="1"/>
          </p:cNvPicPr>
          <p:nvPr>
            <p:ph idx="1"/>
          </p:nvPr>
        </p:nvPicPr>
        <p:blipFill>
          <a:blip r:embed="rId2"/>
          <a:stretch>
            <a:fillRect/>
          </a:stretch>
        </p:blipFill>
        <p:spPr>
          <a:xfrm>
            <a:off x="-32074" y="1988840"/>
            <a:ext cx="9171701" cy="4869160"/>
          </a:xfrm>
          <a:prstGeom prst="rect">
            <a:avLst/>
          </a:prstGeom>
        </p:spPr>
      </p:pic>
      <p:sp>
        <p:nvSpPr>
          <p:cNvPr id="2" name="Unvan 1">
            <a:extLst>
              <a:ext uri="{FF2B5EF4-FFF2-40B4-BE49-F238E27FC236}">
                <a16:creationId xmlns:a16="http://schemas.microsoft.com/office/drawing/2014/main" id="{301A9B46-B2F9-4896-807A-0B39B15F108D}"/>
              </a:ext>
            </a:extLst>
          </p:cNvPr>
          <p:cNvSpPr>
            <a:spLocks noGrp="1"/>
          </p:cNvSpPr>
          <p:nvPr>
            <p:ph type="title"/>
          </p:nvPr>
        </p:nvSpPr>
        <p:spPr>
          <a:xfrm>
            <a:off x="0" y="518"/>
            <a:ext cx="9144000" cy="1143000"/>
          </a:xfrm>
        </p:spPr>
        <p:style>
          <a:lnRef idx="2">
            <a:schemeClr val="accent2"/>
          </a:lnRef>
          <a:fillRef idx="1">
            <a:schemeClr val="lt1"/>
          </a:fillRef>
          <a:effectRef idx="0">
            <a:schemeClr val="accent2"/>
          </a:effectRef>
          <a:fontRef idx="minor">
            <a:schemeClr val="dk1"/>
          </a:fontRef>
        </p:style>
        <p:txBody>
          <a:bodyPr/>
          <a:lstStyle/>
          <a:p>
            <a:pPr algn="ctr"/>
            <a:r>
              <a:rPr lang="tr-TR" b="1" dirty="0">
                <a:solidFill>
                  <a:schemeClr val="tx1"/>
                </a:solidFill>
              </a:rPr>
              <a:t>YILLIK PLAN HAZIRLAMA İŞLEMLERİ </a:t>
            </a:r>
            <a:endParaRPr lang="tr-TR" dirty="0">
              <a:solidFill>
                <a:schemeClr val="tx1"/>
              </a:solidFill>
            </a:endParaRPr>
          </a:p>
        </p:txBody>
      </p:sp>
    </p:spTree>
    <p:extLst>
      <p:ext uri="{BB962C8B-B14F-4D97-AF65-F5344CB8AC3E}">
        <p14:creationId xmlns:p14="http://schemas.microsoft.com/office/powerpoint/2010/main" val="17022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7CF65F-83FC-41EF-9615-3974EBE59244}"/>
              </a:ext>
            </a:extLst>
          </p:cNvPr>
          <p:cNvSpPr>
            <a:spLocks noGrp="1"/>
          </p:cNvSpPr>
          <p:nvPr>
            <p:ph idx="1"/>
          </p:nvPr>
        </p:nvSpPr>
        <p:spPr>
          <a:xfrm>
            <a:off x="4079" y="3200"/>
            <a:ext cx="9144000" cy="3960440"/>
          </a:xfrm>
        </p:spPr>
        <p:style>
          <a:lnRef idx="2">
            <a:schemeClr val="dk1"/>
          </a:lnRef>
          <a:fillRef idx="1">
            <a:schemeClr val="lt1"/>
          </a:fillRef>
          <a:effectRef idx="0">
            <a:schemeClr val="dk1"/>
          </a:effectRef>
          <a:fontRef idx="minor">
            <a:schemeClr val="dk1"/>
          </a:fontRef>
        </p:style>
        <p:txBody>
          <a:bodyPr/>
          <a:lstStyle/>
          <a:p>
            <a:pPr marL="0" indent="0">
              <a:buNone/>
            </a:pPr>
            <a:r>
              <a:rPr lang="tr-TR" sz="2000" dirty="0">
                <a:solidFill>
                  <a:schemeClr val="tx1"/>
                </a:solidFill>
              </a:rPr>
              <a:t>	Öncelikle </a:t>
            </a:r>
            <a:r>
              <a:rPr lang="tr-TR" sz="2000" b="1" dirty="0">
                <a:solidFill>
                  <a:schemeClr val="tx1"/>
                </a:solidFill>
              </a:rPr>
              <a:t>“İş Takvimi” </a:t>
            </a:r>
            <a:r>
              <a:rPr lang="tr-TR" sz="2000" dirty="0">
                <a:solidFill>
                  <a:schemeClr val="tx1"/>
                </a:solidFill>
              </a:rPr>
              <a:t>seçilir. Daha sonra </a:t>
            </a:r>
            <a:r>
              <a:rPr lang="tr-TR" sz="2000" b="1" dirty="0">
                <a:solidFill>
                  <a:schemeClr val="tx1"/>
                </a:solidFill>
              </a:rPr>
              <a:t>“Haftalar” </a:t>
            </a:r>
            <a:r>
              <a:rPr lang="tr-TR" sz="2000" dirty="0">
                <a:solidFill>
                  <a:schemeClr val="tx1"/>
                </a:solidFill>
              </a:rPr>
              <a:t>bölümünden o yıla ait ilk hafta seçilir. Hafta seçildikten sonra </a:t>
            </a:r>
            <a:r>
              <a:rPr lang="tr-TR" sz="2000" b="1" dirty="0">
                <a:solidFill>
                  <a:schemeClr val="tx1"/>
                </a:solidFill>
              </a:rPr>
              <a:t>“Sınıflar” </a:t>
            </a:r>
            <a:r>
              <a:rPr lang="tr-TR" sz="2000" dirty="0">
                <a:solidFill>
                  <a:schemeClr val="tx1"/>
                </a:solidFill>
              </a:rPr>
              <a:t>bölümünden sınıf, </a:t>
            </a:r>
            <a:r>
              <a:rPr lang="tr-TR" sz="2000" b="1" dirty="0">
                <a:solidFill>
                  <a:schemeClr val="tx1"/>
                </a:solidFill>
              </a:rPr>
              <a:t>“Dersler” </a:t>
            </a:r>
            <a:r>
              <a:rPr lang="tr-TR" sz="2000" dirty="0">
                <a:solidFill>
                  <a:schemeClr val="tx1"/>
                </a:solidFill>
              </a:rPr>
              <a:t>bölümünden ders seçilir</a:t>
            </a:r>
            <a:r>
              <a:rPr lang="tr-TR" sz="2000" b="1" dirty="0">
                <a:solidFill>
                  <a:schemeClr val="tx1"/>
                </a:solidFill>
              </a:rPr>
              <a:t>. </a:t>
            </a:r>
            <a:r>
              <a:rPr lang="tr-TR" sz="2000" dirty="0">
                <a:solidFill>
                  <a:schemeClr val="tx1"/>
                </a:solidFill>
              </a:rPr>
              <a:t>Seçtiğiniz dersin müfredat yapısında bir farklılık görüyorsanız ya da olması gerektiği gibi olmadığını düşünüyorsanız lütfen Talim ve Terbiye Kurulu Başkanlığının 0-312-413 44 31 veya 0-312-413 44 25 numaralı telefonlarını arayarak bilgi veriniz. </a:t>
            </a:r>
            <a:r>
              <a:rPr lang="tr-TR" sz="2000" b="1" dirty="0">
                <a:solidFill>
                  <a:schemeClr val="tx1"/>
                </a:solidFill>
              </a:rPr>
              <a:t>“Planın Durumu” </a:t>
            </a:r>
            <a:r>
              <a:rPr lang="tr-TR" sz="2000" dirty="0">
                <a:solidFill>
                  <a:schemeClr val="tx1"/>
                </a:solidFill>
              </a:rPr>
              <a:t>bölümünden zümre olarak yapılacaksa </a:t>
            </a:r>
            <a:r>
              <a:rPr lang="tr-TR" sz="2000" b="1" dirty="0">
                <a:solidFill>
                  <a:schemeClr val="tx1"/>
                </a:solidFill>
              </a:rPr>
              <a:t>“Planı zümre olarak yapmak istiyorum.” </a:t>
            </a:r>
            <a:r>
              <a:rPr lang="tr-TR" sz="2000" dirty="0">
                <a:solidFill>
                  <a:schemeClr val="tx1"/>
                </a:solidFill>
              </a:rPr>
              <a:t>seçeneği, bireysel yapılacaksa </a:t>
            </a:r>
            <a:r>
              <a:rPr lang="tr-TR" sz="2000" b="1" dirty="0">
                <a:solidFill>
                  <a:schemeClr val="tx1"/>
                </a:solidFill>
              </a:rPr>
              <a:t>“Planı bireysel yapmak istiyorum.” </a:t>
            </a:r>
            <a:r>
              <a:rPr lang="tr-TR" sz="2000" dirty="0">
                <a:solidFill>
                  <a:schemeClr val="tx1"/>
                </a:solidFill>
              </a:rPr>
              <a:t>seçeneği işaretlenir. </a:t>
            </a:r>
            <a:r>
              <a:rPr lang="tr-TR" sz="2000" b="1" dirty="0">
                <a:solidFill>
                  <a:schemeClr val="tx1"/>
                </a:solidFill>
              </a:rPr>
              <a:t>Bir okulda Öğretmen alanında tek kişi ise zümresini bir müdür yardımcısı ile yapmasına rağmen planını bireysel yapması gerekir. </a:t>
            </a:r>
            <a:r>
              <a:rPr lang="tr-TR" sz="2000" dirty="0">
                <a:solidFill>
                  <a:schemeClr val="tx1"/>
                </a:solidFill>
              </a:rPr>
              <a:t>Bundan sonra plan üzerinde işlem yapabilmek için </a:t>
            </a:r>
            <a:r>
              <a:rPr lang="tr-TR" sz="2000" b="1" dirty="0">
                <a:solidFill>
                  <a:schemeClr val="tx1"/>
                </a:solidFill>
              </a:rPr>
              <a:t>“İşi kilitlemek istiyorum.” </a:t>
            </a:r>
            <a:r>
              <a:rPr lang="tr-TR" sz="2000" dirty="0">
                <a:solidFill>
                  <a:schemeClr val="tx1"/>
                </a:solidFill>
              </a:rPr>
              <a:t>seçeneğinin işaretlenmesi gerekir. </a:t>
            </a:r>
          </a:p>
        </p:txBody>
      </p:sp>
      <p:pic>
        <p:nvPicPr>
          <p:cNvPr id="4" name="Resim 3">
            <a:extLst>
              <a:ext uri="{FF2B5EF4-FFF2-40B4-BE49-F238E27FC236}">
                <a16:creationId xmlns:a16="http://schemas.microsoft.com/office/drawing/2014/main" id="{42BDB88E-743B-464A-8F2F-126EE96DB89A}"/>
              </a:ext>
            </a:extLst>
          </p:cNvPr>
          <p:cNvPicPr>
            <a:picLocks noChangeAspect="1"/>
          </p:cNvPicPr>
          <p:nvPr/>
        </p:nvPicPr>
        <p:blipFill rotWithShape="1">
          <a:blip r:embed="rId2"/>
          <a:srcRect l="280" t="53671" r="-280"/>
          <a:stretch/>
        </p:blipFill>
        <p:spPr>
          <a:xfrm>
            <a:off x="4079" y="3834467"/>
            <a:ext cx="9144000" cy="2909144"/>
          </a:xfrm>
          <a:prstGeom prst="rect">
            <a:avLst/>
          </a:prstGeom>
        </p:spPr>
      </p:pic>
    </p:spTree>
    <p:extLst>
      <p:ext uri="{BB962C8B-B14F-4D97-AF65-F5344CB8AC3E}">
        <p14:creationId xmlns:p14="http://schemas.microsoft.com/office/powerpoint/2010/main" val="283943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EBA387-7BFD-4047-AFA5-83E7E09475A0}"/>
              </a:ext>
            </a:extLst>
          </p:cNvPr>
          <p:cNvSpPr>
            <a:spLocks noGrp="1"/>
          </p:cNvSpPr>
          <p:nvPr>
            <p:ph idx="1"/>
          </p:nvPr>
        </p:nvSpPr>
        <p:spPr>
          <a:xfrm>
            <a:off x="-25942" y="804091"/>
            <a:ext cx="9144000" cy="3212976"/>
          </a:xfrm>
        </p:spPr>
        <p:style>
          <a:lnRef idx="2">
            <a:schemeClr val="accent1"/>
          </a:lnRef>
          <a:fillRef idx="1">
            <a:schemeClr val="lt1"/>
          </a:fillRef>
          <a:effectRef idx="0">
            <a:schemeClr val="accent1"/>
          </a:effectRef>
          <a:fontRef idx="minor">
            <a:schemeClr val="dk1"/>
          </a:fontRef>
        </p:style>
        <p:txBody>
          <a:bodyPr/>
          <a:lstStyle/>
          <a:p>
            <a:pPr marL="0" indent="0">
              <a:buNone/>
            </a:pPr>
            <a:r>
              <a:rPr lang="tr-TR" dirty="0"/>
              <a:t>1. </a:t>
            </a:r>
            <a:r>
              <a:rPr lang="tr-TR" b="1" dirty="0"/>
              <a:t>Plan bittiğinde planlanan kazanım sayısının toplam kazanım sayısına eşit olması gerekir. </a:t>
            </a:r>
            <a:endParaRPr lang="tr-TR" dirty="0"/>
          </a:p>
          <a:p>
            <a:pPr marL="0" indent="0">
              <a:buNone/>
            </a:pPr>
            <a:r>
              <a:rPr lang="tr-TR" dirty="0"/>
              <a:t>2. </a:t>
            </a:r>
            <a:r>
              <a:rPr lang="tr-TR" b="1" dirty="0"/>
              <a:t>Diğeri ise dersin yıllık saatinin toplam planlanan saate eşit olması gerekir. </a:t>
            </a:r>
            <a:endParaRPr lang="tr-TR" dirty="0"/>
          </a:p>
          <a:p>
            <a:pPr marL="0" indent="0">
              <a:buNone/>
            </a:pPr>
            <a:endParaRPr lang="tr-TR" dirty="0"/>
          </a:p>
          <a:p>
            <a:pPr marL="0" indent="0">
              <a:buNone/>
            </a:pPr>
            <a:r>
              <a:rPr lang="tr-TR" dirty="0"/>
              <a:t>Bu denetimler sağlanıyor ise </a:t>
            </a:r>
            <a:r>
              <a:rPr lang="tr-TR" b="1" dirty="0"/>
              <a:t>“Oluşturduğum yıllık planı onaylamak istiyorum.” </a:t>
            </a:r>
            <a:r>
              <a:rPr lang="tr-TR" dirty="0"/>
              <a:t>kutucuğu görülecektir. </a:t>
            </a:r>
          </a:p>
        </p:txBody>
      </p:sp>
      <p:sp>
        <p:nvSpPr>
          <p:cNvPr id="4" name="Dikdörtgen 3">
            <a:extLst>
              <a:ext uri="{FF2B5EF4-FFF2-40B4-BE49-F238E27FC236}">
                <a16:creationId xmlns:a16="http://schemas.microsoft.com/office/drawing/2014/main" id="{5859FF72-4D53-4884-8EAC-DBC304F9276E}"/>
              </a:ext>
            </a:extLst>
          </p:cNvPr>
          <p:cNvSpPr/>
          <p:nvPr/>
        </p:nvSpPr>
        <p:spPr>
          <a:xfrm>
            <a:off x="-4936" y="4176954"/>
            <a:ext cx="914893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400" b="1" dirty="0">
                <a:solidFill>
                  <a:srgbClr val="000000"/>
                </a:solidFill>
                <a:latin typeface="Tahoma" panose="020B0604030504040204" pitchFamily="34" charset="0"/>
              </a:rPr>
              <a:t>“Planı zümre olarak yapmak istiyorum.” </a:t>
            </a:r>
            <a:r>
              <a:rPr lang="tr-TR" sz="2400" dirty="0">
                <a:solidFill>
                  <a:srgbClr val="000000"/>
                </a:solidFill>
                <a:latin typeface="Tahoma" panose="020B0604030504040204" pitchFamily="34" charset="0"/>
              </a:rPr>
              <a:t>seçeneği işaretlenerek yapılmış yıllık planlarda zümre adına bir kişi tarafından plan yapılsa bile diğer tüm katılımcılar tarafından görülebilir ve değiştirilebilir. Zümre olarak yapılmış yıllık planlarda ise her katılımcı ayrı ayrı sisteme girerek planı onaylaması gerekir. Planı herhangi bir kişi onayladıktan sonra üzerinde değişiklik yapılamaz. </a:t>
            </a:r>
            <a:endParaRPr lang="tr-TR" sz="2400" dirty="0"/>
          </a:p>
        </p:txBody>
      </p:sp>
    </p:spTree>
    <p:extLst>
      <p:ext uri="{BB962C8B-B14F-4D97-AF65-F5344CB8AC3E}">
        <p14:creationId xmlns:p14="http://schemas.microsoft.com/office/powerpoint/2010/main" val="23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8ED52C-0F06-485D-B72A-32484C81C386}"/>
              </a:ext>
            </a:extLst>
          </p:cNvPr>
          <p:cNvSpPr>
            <a:spLocks noGrp="1"/>
          </p:cNvSpPr>
          <p:nvPr>
            <p:ph idx="1"/>
          </p:nvPr>
        </p:nvSpPr>
        <p:spPr>
          <a:xfrm>
            <a:off x="228600" y="5144751"/>
            <a:ext cx="8892480" cy="1744216"/>
          </a:xfrm>
        </p:spPr>
        <p:txBody>
          <a:bodyPr/>
          <a:lstStyle/>
          <a:p>
            <a:pPr marL="0" indent="0">
              <a:buNone/>
            </a:pPr>
            <a:r>
              <a:rPr lang="tr-TR" dirty="0"/>
              <a:t>Yıllık plan onaylandıktan sonra </a:t>
            </a:r>
            <a:r>
              <a:rPr lang="tr-TR" b="1" dirty="0"/>
              <a:t>“Yönetimsel İşlemler” </a:t>
            </a:r>
            <a:r>
              <a:rPr lang="tr-TR" dirty="0"/>
              <a:t>menüsü altında bulunan </a:t>
            </a:r>
            <a:r>
              <a:rPr lang="tr-TR" b="1" dirty="0"/>
              <a:t>“Planın Öğrencilere Dağıtımı” </a:t>
            </a:r>
            <a:r>
              <a:rPr lang="tr-TR" dirty="0"/>
              <a:t>bölümü kullanılarak e-Okul üzerinde size tanımlanmış olan tüm sınıf ve öğrencilerin listesine ulaşabilirsiniz. </a:t>
            </a:r>
          </a:p>
        </p:txBody>
      </p:sp>
      <p:sp>
        <p:nvSpPr>
          <p:cNvPr id="2" name="Unvan 1">
            <a:extLst>
              <a:ext uri="{FF2B5EF4-FFF2-40B4-BE49-F238E27FC236}">
                <a16:creationId xmlns:a16="http://schemas.microsoft.com/office/drawing/2014/main" id="{A2D4C462-4454-47DF-99EB-48E4F2160E4E}"/>
              </a:ext>
            </a:extLst>
          </p:cNvPr>
          <p:cNvSpPr>
            <a:spLocks noGrp="1"/>
          </p:cNvSpPr>
          <p:nvPr>
            <p:ph type="title"/>
          </p:nvPr>
        </p:nvSpPr>
        <p:spPr>
          <a:xfrm>
            <a:off x="1351012" y="76200"/>
            <a:ext cx="6647656" cy="1143000"/>
          </a:xfrm>
        </p:spPr>
        <p:txBody>
          <a:bodyPr>
            <a:normAutofit fontScale="90000"/>
          </a:bodyPr>
          <a:lstStyle/>
          <a:p>
            <a:pPr algn="ctr"/>
            <a:r>
              <a:rPr lang="tr-TR" b="1" dirty="0"/>
              <a:t>Onaylanmış Yıllık Planın Sınıflara Dağıtılması İşlemi </a:t>
            </a:r>
            <a:endParaRPr lang="tr-TR" dirty="0"/>
          </a:p>
        </p:txBody>
      </p:sp>
      <p:pic>
        <p:nvPicPr>
          <p:cNvPr id="4" name="Resim 3">
            <a:extLst>
              <a:ext uri="{FF2B5EF4-FFF2-40B4-BE49-F238E27FC236}">
                <a16:creationId xmlns:a16="http://schemas.microsoft.com/office/drawing/2014/main" id="{A996D2B9-A2C1-4FE6-B080-B48D4EAC2E71}"/>
              </a:ext>
            </a:extLst>
          </p:cNvPr>
          <p:cNvPicPr>
            <a:picLocks noChangeAspect="1"/>
          </p:cNvPicPr>
          <p:nvPr/>
        </p:nvPicPr>
        <p:blipFill rotWithShape="1">
          <a:blip r:embed="rId2"/>
          <a:srcRect t="16585" b="24056"/>
          <a:stretch/>
        </p:blipFill>
        <p:spPr>
          <a:xfrm>
            <a:off x="0" y="1219200"/>
            <a:ext cx="9144000" cy="3925551"/>
          </a:xfrm>
          <a:prstGeom prst="rect">
            <a:avLst/>
          </a:prstGeom>
        </p:spPr>
      </p:pic>
    </p:spTree>
    <p:extLst>
      <p:ext uri="{BB962C8B-B14F-4D97-AF65-F5344CB8AC3E}">
        <p14:creationId xmlns:p14="http://schemas.microsoft.com/office/powerpoint/2010/main" val="209948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EC1EBB1-306C-4F2F-B8FE-92411AA6EE6C}"/>
              </a:ext>
            </a:extLst>
          </p:cNvPr>
          <p:cNvPicPr>
            <a:picLocks noGrp="1" noChangeAspect="1"/>
          </p:cNvPicPr>
          <p:nvPr>
            <p:ph idx="1"/>
          </p:nvPr>
        </p:nvPicPr>
        <p:blipFill>
          <a:blip r:embed="rId2"/>
          <a:stretch>
            <a:fillRect/>
          </a:stretch>
        </p:blipFill>
        <p:spPr>
          <a:xfrm>
            <a:off x="26346" y="1143000"/>
            <a:ext cx="9174979" cy="4071821"/>
          </a:xfrm>
          <a:prstGeom prst="rect">
            <a:avLst/>
          </a:prstGeom>
        </p:spPr>
      </p:pic>
      <p:sp>
        <p:nvSpPr>
          <p:cNvPr id="2" name="Unvan 1">
            <a:extLst>
              <a:ext uri="{FF2B5EF4-FFF2-40B4-BE49-F238E27FC236}">
                <a16:creationId xmlns:a16="http://schemas.microsoft.com/office/drawing/2014/main" id="{4FEA3314-1D37-41FE-82D9-A583F561B5ED}"/>
              </a:ext>
            </a:extLst>
          </p:cNvPr>
          <p:cNvSpPr>
            <a:spLocks noGrp="1"/>
          </p:cNvSpPr>
          <p:nvPr>
            <p:ph type="title"/>
          </p:nvPr>
        </p:nvSpPr>
        <p:spPr>
          <a:xfrm>
            <a:off x="1181994" y="29029"/>
            <a:ext cx="6863680" cy="1143000"/>
          </a:xfrm>
        </p:spPr>
        <p:txBody>
          <a:bodyPr>
            <a:normAutofit fontScale="90000"/>
          </a:bodyPr>
          <a:lstStyle/>
          <a:p>
            <a:pPr algn="ctr"/>
            <a:r>
              <a:rPr lang="tr-TR" b="1" dirty="0"/>
              <a:t>Öğrencinin Sınıf/Eğitim Kurumu Değişimi </a:t>
            </a:r>
            <a:endParaRPr lang="tr-TR" dirty="0"/>
          </a:p>
        </p:txBody>
      </p:sp>
      <p:sp>
        <p:nvSpPr>
          <p:cNvPr id="5" name="Dikdörtgen 4">
            <a:extLst>
              <a:ext uri="{FF2B5EF4-FFF2-40B4-BE49-F238E27FC236}">
                <a16:creationId xmlns:a16="http://schemas.microsoft.com/office/drawing/2014/main" id="{9FDFEA60-695E-4005-B772-25A48E2EFBF8}"/>
              </a:ext>
            </a:extLst>
          </p:cNvPr>
          <p:cNvSpPr/>
          <p:nvPr/>
        </p:nvSpPr>
        <p:spPr>
          <a:xfrm>
            <a:off x="184791" y="5369024"/>
            <a:ext cx="885808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dirty="0">
                <a:solidFill>
                  <a:srgbClr val="000000"/>
                </a:solidFill>
                <a:latin typeface="Tahoma" panose="020B0604030504040204" pitchFamily="34" charset="0"/>
              </a:rPr>
              <a:t>Değerlendirme sonuçlarınızın öğrencinin gittiği eğitim kurumunda devam edebilmesi için sistem üzerinden nakil vermeniz, karşı eğitim kurumunun da nakli alması gerekir. Aynı şekilde sizin de size nakil gelen öğrenciyi alıp, kaldığı noktadan itibaren işlemlerine devam etmeniz gerekir. Bu yukarıdaki ekranda yapılır. </a:t>
            </a:r>
            <a:endParaRPr lang="tr-TR" dirty="0"/>
          </a:p>
        </p:txBody>
      </p:sp>
    </p:spTree>
    <p:extLst>
      <p:ext uri="{BB962C8B-B14F-4D97-AF65-F5344CB8AC3E}">
        <p14:creationId xmlns:p14="http://schemas.microsoft.com/office/powerpoint/2010/main" val="33068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4B049B-FE61-4E0F-B703-15E91226A291}"/>
              </a:ext>
            </a:extLst>
          </p:cNvPr>
          <p:cNvSpPr>
            <a:spLocks noGrp="1"/>
          </p:cNvSpPr>
          <p:nvPr>
            <p:ph type="title"/>
          </p:nvPr>
        </p:nvSpPr>
        <p:spPr>
          <a:xfrm>
            <a:off x="1403648" y="188641"/>
            <a:ext cx="6863680" cy="1143000"/>
          </a:xfrm>
        </p:spPr>
        <p:txBody>
          <a:bodyPr>
            <a:normAutofit fontScale="90000"/>
          </a:bodyPr>
          <a:lstStyle/>
          <a:p>
            <a:pPr algn="ctr"/>
            <a:r>
              <a:rPr lang="tr-TR" b="1" dirty="0"/>
              <a:t>Sınıflara Dağıtılan Yıllık Planın Kullanımı </a:t>
            </a:r>
            <a:endParaRPr lang="tr-TR" dirty="0"/>
          </a:p>
        </p:txBody>
      </p:sp>
      <p:pic>
        <p:nvPicPr>
          <p:cNvPr id="4" name="Resim 3">
            <a:extLst>
              <a:ext uri="{FF2B5EF4-FFF2-40B4-BE49-F238E27FC236}">
                <a16:creationId xmlns:a16="http://schemas.microsoft.com/office/drawing/2014/main" id="{C21EF5AB-5C71-4647-B975-15BC3998A9AF}"/>
              </a:ext>
            </a:extLst>
          </p:cNvPr>
          <p:cNvPicPr>
            <a:picLocks noChangeAspect="1"/>
          </p:cNvPicPr>
          <p:nvPr/>
        </p:nvPicPr>
        <p:blipFill rotWithShape="1">
          <a:blip r:embed="rId2"/>
          <a:srcRect b="21200"/>
          <a:stretch/>
        </p:blipFill>
        <p:spPr>
          <a:xfrm>
            <a:off x="35790" y="1331641"/>
            <a:ext cx="9144000" cy="3969568"/>
          </a:xfrm>
          <a:prstGeom prst="rect">
            <a:avLst/>
          </a:prstGeom>
        </p:spPr>
      </p:pic>
      <p:sp>
        <p:nvSpPr>
          <p:cNvPr id="5" name="Dikdörtgen 4">
            <a:extLst>
              <a:ext uri="{FF2B5EF4-FFF2-40B4-BE49-F238E27FC236}">
                <a16:creationId xmlns:a16="http://schemas.microsoft.com/office/drawing/2014/main" id="{53066033-D28B-49EF-84B7-BD1F3744F804}"/>
              </a:ext>
            </a:extLst>
          </p:cNvPr>
          <p:cNvSpPr/>
          <p:nvPr/>
        </p:nvSpPr>
        <p:spPr>
          <a:xfrm>
            <a:off x="251520" y="5445224"/>
            <a:ext cx="855069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solidFill>
                  <a:srgbClr val="000000"/>
                </a:solidFill>
                <a:latin typeface="Tahoma" panose="020B0604030504040204" pitchFamily="34" charset="0"/>
              </a:rPr>
              <a:t>Burada önce </a:t>
            </a:r>
            <a:r>
              <a:rPr lang="tr-TR" b="1" dirty="0">
                <a:solidFill>
                  <a:srgbClr val="000000"/>
                </a:solidFill>
                <a:latin typeface="Tahoma" panose="020B0604030504040204" pitchFamily="34" charset="0"/>
              </a:rPr>
              <a:t>“Haftalar” </a:t>
            </a:r>
            <a:r>
              <a:rPr lang="tr-TR" dirty="0">
                <a:solidFill>
                  <a:srgbClr val="000000"/>
                </a:solidFill>
                <a:latin typeface="Tahoma" panose="020B0604030504040204" pitchFamily="34" charset="0"/>
              </a:rPr>
              <a:t>bölümünden ilgili çalışacağınız hafta seçilir. Daha sonra </a:t>
            </a:r>
            <a:r>
              <a:rPr lang="tr-TR" b="1" dirty="0">
                <a:solidFill>
                  <a:srgbClr val="000000"/>
                </a:solidFill>
                <a:latin typeface="Tahoma" panose="020B0604030504040204" pitchFamily="34" charset="0"/>
              </a:rPr>
              <a:t>“Planın Uygulanacağı Sınıflar” </a:t>
            </a:r>
            <a:r>
              <a:rPr lang="tr-TR" dirty="0">
                <a:solidFill>
                  <a:srgbClr val="000000"/>
                </a:solidFill>
                <a:latin typeface="Tahoma" panose="020B0604030504040204" pitchFamily="34" charset="0"/>
              </a:rPr>
              <a:t>bölümünden çalışacağınız sınıf seçilir. Bu işlemden sonra </a:t>
            </a:r>
            <a:r>
              <a:rPr lang="tr-TR" b="1" dirty="0">
                <a:solidFill>
                  <a:srgbClr val="000000"/>
                </a:solidFill>
                <a:latin typeface="Tahoma" panose="020B0604030504040204" pitchFamily="34" charset="0"/>
              </a:rPr>
              <a:t>“İşi kilitlemek istiyorum.” </a:t>
            </a:r>
            <a:r>
              <a:rPr lang="tr-TR" dirty="0">
                <a:solidFill>
                  <a:srgbClr val="000000"/>
                </a:solidFill>
                <a:latin typeface="Tahoma" panose="020B0604030504040204" pitchFamily="34" charset="0"/>
              </a:rPr>
              <a:t>Kutucuğu işaretlenerek o hafta ile ilgili çalışmalarınızı kaydedeceğiniz bölüm açılır. </a:t>
            </a:r>
            <a:endParaRPr lang="tr-TR" dirty="0"/>
          </a:p>
        </p:txBody>
      </p:sp>
    </p:spTree>
    <p:extLst>
      <p:ext uri="{BB962C8B-B14F-4D97-AF65-F5344CB8AC3E}">
        <p14:creationId xmlns:p14="http://schemas.microsoft.com/office/powerpoint/2010/main" val="255369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22D3E7-C799-47F3-8868-94DD55C680D3}"/>
              </a:ext>
            </a:extLst>
          </p:cNvPr>
          <p:cNvPicPr>
            <a:picLocks noChangeAspect="1"/>
          </p:cNvPicPr>
          <p:nvPr/>
        </p:nvPicPr>
        <p:blipFill rotWithShape="1">
          <a:blip r:embed="rId2"/>
          <a:srcRect l="160" t="-141" r="-160" b="141"/>
          <a:stretch/>
        </p:blipFill>
        <p:spPr>
          <a:xfrm>
            <a:off x="-1" y="7486"/>
            <a:ext cx="9154005" cy="6850513"/>
          </a:xfrm>
          <a:prstGeom prst="rect">
            <a:avLst/>
          </a:prstGeom>
        </p:spPr>
      </p:pic>
    </p:spTree>
    <p:extLst>
      <p:ext uri="{BB962C8B-B14F-4D97-AF65-F5344CB8AC3E}">
        <p14:creationId xmlns:p14="http://schemas.microsoft.com/office/powerpoint/2010/main" val="40132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4D79F5-3FE2-49D3-A7FE-CA4980CC5D4B}"/>
              </a:ext>
            </a:extLst>
          </p:cNvPr>
          <p:cNvSpPr>
            <a:spLocks noGrp="1"/>
          </p:cNvSpPr>
          <p:nvPr>
            <p:ph idx="1"/>
          </p:nvPr>
        </p:nvSpPr>
        <p:spPr>
          <a:xfrm>
            <a:off x="628650" y="1825625"/>
            <a:ext cx="7886700" cy="3259559"/>
          </a:xfrm>
        </p:spPr>
        <p:style>
          <a:lnRef idx="2">
            <a:schemeClr val="accent1"/>
          </a:lnRef>
          <a:fillRef idx="1">
            <a:schemeClr val="lt1"/>
          </a:fillRef>
          <a:effectRef idx="0">
            <a:schemeClr val="accent1"/>
          </a:effectRef>
          <a:fontRef idx="minor">
            <a:schemeClr val="dk1"/>
          </a:fontRef>
        </p:style>
        <p:txBody>
          <a:bodyPr/>
          <a:lstStyle/>
          <a:p>
            <a:r>
              <a:rPr lang="tr-TR" sz="2800" dirty="0"/>
              <a:t>2017-2018 öğretim yılı 2. dönem başında öğretmenler kurulu yapılacak, kurul başkanı olan kişi, yani müdür, sisteme giriş yaparak toplantı gündemini oluşturur, katılımcıları ekler, toplantı bilgileri herkese </a:t>
            </a:r>
            <a:r>
              <a:rPr lang="tr-TR" sz="2800" dirty="0" err="1"/>
              <a:t>sms</a:t>
            </a:r>
            <a:r>
              <a:rPr lang="tr-TR" sz="2800" dirty="0"/>
              <a:t> le gider. Toplantı esnasında bir bilgisayar kullanılarak kararlar sisteme girilir, her katılımcı ayrı ayrı sisteme girerek kararları onaylar, en son başkan da onaylar. </a:t>
            </a:r>
          </a:p>
        </p:txBody>
      </p:sp>
    </p:spTree>
    <p:extLst>
      <p:ext uri="{BB962C8B-B14F-4D97-AF65-F5344CB8AC3E}">
        <p14:creationId xmlns:p14="http://schemas.microsoft.com/office/powerpoint/2010/main" val="285970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64D7FC3-E0E5-49E4-9DA0-36A2975BFEEF}"/>
              </a:ext>
            </a:extLst>
          </p:cNvPr>
          <p:cNvSpPr/>
          <p:nvPr/>
        </p:nvSpPr>
        <p:spPr>
          <a:xfrm>
            <a:off x="251520" y="1700808"/>
            <a:ext cx="8568952"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800" dirty="0">
                <a:solidFill>
                  <a:schemeClr val="tx1"/>
                </a:solidFill>
                <a:latin typeface="Tahoma" panose="020B0604030504040204" pitchFamily="34" charset="0"/>
              </a:rPr>
              <a:t>Değerlendirme iki aşamalı yapılır. Birincisi genel değerlendirme, diğeri öğrenci bazlı bireysel değerlendirme şeklindedir. </a:t>
            </a:r>
          </a:p>
          <a:p>
            <a:pPr algn="just"/>
            <a:r>
              <a:rPr lang="tr-TR" sz="2800" dirty="0">
                <a:solidFill>
                  <a:schemeClr val="tx1"/>
                </a:solidFill>
                <a:latin typeface="Tahoma" panose="020B0604030504040204" pitchFamily="34" charset="0"/>
              </a:rPr>
              <a:t>Genel değerlendirmede </a:t>
            </a:r>
            <a:r>
              <a:rPr lang="tr-TR" sz="2800" b="1" dirty="0">
                <a:solidFill>
                  <a:schemeClr val="tx1"/>
                </a:solidFill>
                <a:latin typeface="Tahoma" panose="020B0604030504040204" pitchFamily="34" charset="0"/>
              </a:rPr>
              <a:t>“Haftalık Ders Programının İşlenme Durumu”</a:t>
            </a:r>
            <a:r>
              <a:rPr lang="tr-TR" sz="2800" dirty="0">
                <a:solidFill>
                  <a:schemeClr val="tx1"/>
                </a:solidFill>
                <a:latin typeface="Tahoma" panose="020B0604030504040204" pitchFamily="34" charset="0"/>
              </a:rPr>
              <a:t>, </a:t>
            </a:r>
            <a:r>
              <a:rPr lang="tr-TR" sz="2800" b="1" dirty="0">
                <a:solidFill>
                  <a:schemeClr val="tx1"/>
                </a:solidFill>
                <a:latin typeface="Tahoma" panose="020B0604030504040204" pitchFamily="34" charset="0"/>
              </a:rPr>
              <a:t>“İşlenemeyen Kazanımlar”</a:t>
            </a:r>
            <a:r>
              <a:rPr lang="tr-TR" sz="2800" dirty="0">
                <a:solidFill>
                  <a:schemeClr val="tx1"/>
                </a:solidFill>
                <a:latin typeface="Tahoma" panose="020B0604030504040204" pitchFamily="34" charset="0"/>
              </a:rPr>
              <a:t>, </a:t>
            </a:r>
            <a:r>
              <a:rPr lang="tr-TR" sz="2800" b="1" dirty="0">
                <a:solidFill>
                  <a:schemeClr val="tx1"/>
                </a:solidFill>
                <a:latin typeface="Tahoma" panose="020B0604030504040204" pitchFamily="34" charset="0"/>
              </a:rPr>
              <a:t>“Bu Haftaya Ait Programa Yönelik Açıklamalar”</a:t>
            </a:r>
            <a:r>
              <a:rPr lang="tr-TR" sz="2800" dirty="0">
                <a:solidFill>
                  <a:schemeClr val="tx1"/>
                </a:solidFill>
                <a:latin typeface="Tahoma" panose="020B0604030504040204" pitchFamily="34" charset="0"/>
              </a:rPr>
              <a:t>, </a:t>
            </a:r>
            <a:r>
              <a:rPr lang="tr-TR" sz="2800" b="1" dirty="0">
                <a:solidFill>
                  <a:schemeClr val="tx1"/>
                </a:solidFill>
                <a:latin typeface="Tahoma" panose="020B0604030504040204" pitchFamily="34" charset="0"/>
              </a:rPr>
              <a:t>“Bu Haftaya Ait Eklemek İstediğiniz Dosyalar” </a:t>
            </a:r>
            <a:r>
              <a:rPr lang="tr-TR" sz="2800" dirty="0">
                <a:solidFill>
                  <a:schemeClr val="tx1"/>
                </a:solidFill>
                <a:latin typeface="Tahoma" panose="020B0604030504040204" pitchFamily="34" charset="0"/>
              </a:rPr>
              <a:t>bölümleri bulunur. </a:t>
            </a:r>
          </a:p>
          <a:p>
            <a:pPr algn="just"/>
            <a:r>
              <a:rPr lang="tr-TR" sz="2800" dirty="0">
                <a:solidFill>
                  <a:schemeClr val="tx1"/>
                </a:solidFill>
                <a:latin typeface="Tahoma" panose="020B0604030504040204" pitchFamily="34" charset="0"/>
              </a:rPr>
              <a:t>Ayrıca </a:t>
            </a:r>
            <a:r>
              <a:rPr lang="tr-TR" sz="2800" b="1" dirty="0">
                <a:solidFill>
                  <a:schemeClr val="tx1"/>
                </a:solidFill>
                <a:latin typeface="Tahoma" panose="020B0604030504040204" pitchFamily="34" charset="0"/>
              </a:rPr>
              <a:t>“Sınıfın öğrenci listesini görmek istiyorum.” </a:t>
            </a:r>
            <a:r>
              <a:rPr lang="tr-TR" sz="2800" dirty="0">
                <a:solidFill>
                  <a:schemeClr val="tx1"/>
                </a:solidFill>
                <a:latin typeface="Tahoma" panose="020B0604030504040204" pitchFamily="34" charset="0"/>
              </a:rPr>
              <a:t>seçeneği ile tüm öğrencilere yönelik açıklamalar, ödevler, duyurular da eklenebilir. </a:t>
            </a:r>
            <a:endParaRPr lang="tr-TR" sz="2800" dirty="0">
              <a:solidFill>
                <a:schemeClr val="tx1"/>
              </a:solidFill>
            </a:endParaRPr>
          </a:p>
        </p:txBody>
      </p:sp>
    </p:spTree>
    <p:extLst>
      <p:ext uri="{BB962C8B-B14F-4D97-AF65-F5344CB8AC3E}">
        <p14:creationId xmlns:p14="http://schemas.microsoft.com/office/powerpoint/2010/main" val="4059002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7B27201-B138-4360-A10D-290737D15F7A}"/>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18535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6712" y="1487722"/>
            <a:ext cx="8172201" cy="3695328"/>
          </a:xfrm>
        </p:spPr>
        <p:txBody>
          <a:bodyPr/>
          <a:lstStyle/>
          <a:p>
            <a:pPr marL="0" indent="0" algn="ctr">
              <a:buNone/>
            </a:pPr>
            <a:r>
              <a:rPr lang="tr-TR" sz="7200"/>
              <a:t>TEŞEKKÜRLER</a:t>
            </a:r>
            <a:endParaRPr lang="tr-TR" sz="7200" dirty="0"/>
          </a:p>
        </p:txBody>
      </p:sp>
      <p:sp>
        <p:nvSpPr>
          <p:cNvPr id="2" name="Başlık 1"/>
          <p:cNvSpPr>
            <a:spLocks noGrp="1"/>
          </p:cNvSpPr>
          <p:nvPr>
            <p:ph type="title"/>
          </p:nvPr>
        </p:nvSpPr>
        <p:spPr>
          <a:xfrm>
            <a:off x="454585" y="3861048"/>
            <a:ext cx="8676456" cy="1325563"/>
          </a:xfrm>
        </p:spPr>
        <p:txBody>
          <a:bodyPr>
            <a:normAutofit fontScale="90000"/>
          </a:bodyPr>
          <a:lstStyle/>
          <a:p>
            <a:pPr algn="ctr"/>
            <a:r>
              <a:rPr lang="tr-TR" dirty="0">
                <a:latin typeface="OCR A Extended" pitchFamily="50" charset="0"/>
              </a:rPr>
              <a:t>Hazırlayan Düzenleyen</a:t>
            </a:r>
            <a:br>
              <a:rPr lang="tr-TR" dirty="0">
                <a:latin typeface="OCR A Extended" pitchFamily="50" charset="0"/>
              </a:rPr>
            </a:br>
            <a:r>
              <a:rPr lang="tr-TR" dirty="0">
                <a:latin typeface="OCR A Extended" pitchFamily="50" charset="0"/>
              </a:rPr>
              <a:t>İSMAİL ERDOĞDU</a:t>
            </a:r>
            <a:br>
              <a:rPr lang="tr-TR" dirty="0">
                <a:latin typeface="OCR A Extended" pitchFamily="50" charset="0"/>
              </a:rPr>
            </a:br>
            <a:r>
              <a:rPr lang="tr-TR" dirty="0">
                <a:latin typeface="OCR A Extended" pitchFamily="50" charset="0"/>
              </a:rPr>
              <a:t>Meram İlçe MEBBİS Yöneticisi</a:t>
            </a:r>
            <a:br>
              <a:rPr lang="tr-TR" dirty="0">
                <a:latin typeface="OCR A Extended" pitchFamily="50" charset="0"/>
              </a:rPr>
            </a:br>
            <a:r>
              <a:rPr lang="tr-TR" dirty="0">
                <a:latin typeface="OCR A Extended" pitchFamily="50" charset="0"/>
              </a:rPr>
              <a:t>Dahili tel :146</a:t>
            </a:r>
            <a:br>
              <a:rPr lang="tr-TR" dirty="0">
                <a:latin typeface="OCR A Extended" pitchFamily="50" charset="0"/>
              </a:rPr>
            </a:br>
            <a:r>
              <a:rPr lang="tr-TR" sz="4000" dirty="0">
                <a:latin typeface="Times New Roman" panose="02020603050405020304" pitchFamily="18" charset="0"/>
                <a:cs typeface="Times New Roman" panose="02020603050405020304" pitchFamily="18" charset="0"/>
              </a:rPr>
              <a:t>e mail: erdogdu@hotmail.fr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8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6263" y="1828800"/>
            <a:ext cx="7972425" cy="880120"/>
          </a:xfrm>
        </p:spPr>
        <p:txBody>
          <a:bodyPr/>
          <a:lstStyle/>
          <a:p>
            <a:pPr lvl="0"/>
            <a:r>
              <a:rPr lang="tr-TR" dirty="0">
                <a:latin typeface="+mn-lt"/>
                <a:ea typeface="+mn-ea"/>
                <a:cs typeface="+mn-cs"/>
              </a:rPr>
              <a:t>Eğitim öğretim programları ile ilgili geri bildirimlerin alınması ve değerlendirilmesi süreçleri hızlanacaktır,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73" y="188640"/>
            <a:ext cx="691537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56992"/>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56992"/>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78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6263" y="1828800"/>
            <a:ext cx="7972425" cy="1312168"/>
          </a:xfrm>
        </p:spPr>
        <p:txBody>
          <a:bodyPr/>
          <a:lstStyle/>
          <a:p>
            <a:r>
              <a:rPr lang="tr-TR" dirty="0"/>
              <a:t>Kullanıcılar eğitim – öğretim programları ile ilgili girilen ve güncellenen içeriği anında ve aktif olarak izleyebilecekler,</a:t>
            </a:r>
          </a:p>
        </p:txBody>
      </p:sp>
      <p:sp>
        <p:nvSpPr>
          <p:cNvPr id="2" name="Başlık 1"/>
          <p:cNvSpPr>
            <a:spLocks noGrp="1"/>
          </p:cNvSpPr>
          <p:nvPr>
            <p:ph type="title"/>
          </p:nvPr>
        </p:nvSpPr>
        <p:spPr>
          <a:xfrm>
            <a:off x="2051720" y="116632"/>
            <a:ext cx="7886700" cy="1325563"/>
          </a:xfrm>
        </p:spPr>
        <p:txBody>
          <a:bodyPr/>
          <a:lstStyle/>
          <a:p>
            <a:r>
              <a:rPr lang="tr-TR" dirty="0">
                <a:latin typeface="OCR A Extended" pitchFamily="50" charset="0"/>
              </a:rPr>
              <a:t>e-Müfredat</a:t>
            </a:r>
            <a:endParaRPr lang="tr-TR" dirty="0"/>
          </a:p>
        </p:txBody>
      </p:sp>
      <p:pic>
        <p:nvPicPr>
          <p:cNvPr id="43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36706">
            <a:off x="5191185" y="3476049"/>
            <a:ext cx="2745674" cy="238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1242">
            <a:off x="1123438" y="3311452"/>
            <a:ext cx="2641861" cy="240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96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6263" y="1828800"/>
            <a:ext cx="7972425" cy="1672208"/>
          </a:xfrm>
        </p:spPr>
        <p:txBody>
          <a:bodyPr/>
          <a:lstStyle/>
          <a:p>
            <a:pPr lvl="0"/>
            <a:r>
              <a:rPr lang="tr-TR" dirty="0">
                <a:latin typeface="+mn-lt"/>
                <a:ea typeface="+mn-ea"/>
                <a:cs typeface="+mn-cs"/>
              </a:rPr>
              <a:t>Planlar sistem üzerinden özelleştirilebilerek çok hızlı bir şekilde izlenmesi ve raporlanması sağlanabilecek. Bu planların teftişinin yapılması süreçleri ise çok hızlanacak ve azalacaktır.</a:t>
            </a:r>
          </a:p>
        </p:txBody>
      </p:sp>
      <p:sp>
        <p:nvSpPr>
          <p:cNvPr id="2" name="Başlık 1"/>
          <p:cNvSpPr>
            <a:spLocks noGrp="1"/>
          </p:cNvSpPr>
          <p:nvPr>
            <p:ph type="title"/>
          </p:nvPr>
        </p:nvSpPr>
        <p:spPr>
          <a:xfrm>
            <a:off x="1979712" y="188640"/>
            <a:ext cx="7886700" cy="1325563"/>
          </a:xfrm>
        </p:spPr>
        <p:txBody>
          <a:bodyPr/>
          <a:lstStyle/>
          <a:p>
            <a:r>
              <a:rPr lang="tr-TR" dirty="0">
                <a:latin typeface="OCR A Extended" pitchFamily="50" charset="0"/>
              </a:rPr>
              <a:t>e-Müfredat</a:t>
            </a:r>
            <a:endParaRPr lang="tr-TR" dirty="0"/>
          </a:p>
        </p:txBody>
      </p:sp>
      <p:pic>
        <p:nvPicPr>
          <p:cNvPr id="4505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Effect>
                      <a14:colorTemperature colorTemp="4550"/>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755576" y="3382210"/>
            <a:ext cx="3456045" cy="243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82210"/>
            <a:ext cx="3646476" cy="240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04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556792"/>
            <a:ext cx="8136904" cy="5506144"/>
          </a:xfrm>
        </p:spPr>
        <p:txBody>
          <a:bodyPr>
            <a:normAutofit lnSpcReduction="10000"/>
          </a:bodyPr>
          <a:lstStyle/>
          <a:p>
            <a:r>
              <a:rPr lang="tr-TR" dirty="0"/>
              <a:t>Adresi http://e-mufredat.meb.gov.tr</a:t>
            </a:r>
          </a:p>
          <a:p>
            <a:r>
              <a:rPr lang="tr-TR" dirty="0"/>
              <a:t>Bakanlık MEBBİS (eski İLSİS) sistemi kullanıcı tanıma sistemi ile entegre,</a:t>
            </a:r>
          </a:p>
          <a:p>
            <a:endParaRPr lang="tr-TR" dirty="0"/>
          </a:p>
          <a:p>
            <a:r>
              <a:rPr lang="tr-TR" dirty="0"/>
              <a:t>MERNİS sistemi ile entegre,</a:t>
            </a:r>
          </a:p>
          <a:p>
            <a:endParaRPr lang="tr-TR" dirty="0"/>
          </a:p>
          <a:p>
            <a:r>
              <a:rPr lang="tr-TR" dirty="0"/>
              <a:t>Bakanlığımız e-posta ve diğer güvenlik sistemleri ile entegre,</a:t>
            </a:r>
          </a:p>
          <a:p>
            <a:endParaRPr lang="tr-TR" dirty="0"/>
          </a:p>
          <a:p>
            <a:r>
              <a:rPr lang="tr-TR" dirty="0"/>
              <a:t>E-Okul sistemi ile entegre,</a:t>
            </a:r>
          </a:p>
          <a:p>
            <a:endParaRPr lang="tr-TR" dirty="0"/>
          </a:p>
          <a:p>
            <a:r>
              <a:rPr lang="tr-TR" dirty="0"/>
              <a:t>EBA Sistemine kazanım verisi sunan bir sistem.</a:t>
            </a:r>
          </a:p>
        </p:txBody>
      </p:sp>
      <p:sp>
        <p:nvSpPr>
          <p:cNvPr id="2" name="Unvan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tr-TR" dirty="0">
                <a:latin typeface="OCR A Extended" pitchFamily="50" charset="0"/>
              </a:rPr>
              <a:t>Entegre Bir Yazılım</a:t>
            </a:r>
          </a:p>
        </p:txBody>
      </p:sp>
    </p:spTree>
    <p:extLst>
      <p:ext uri="{BB962C8B-B14F-4D97-AF65-F5344CB8AC3E}">
        <p14:creationId xmlns:p14="http://schemas.microsoft.com/office/powerpoint/2010/main" val="230659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etin kutusu"/>
          <p:cNvSpPr txBox="1">
            <a:spLocks noGrp="1"/>
          </p:cNvSpPr>
          <p:nvPr>
            <p:ph idx="1"/>
          </p:nvPr>
        </p:nvSpPr>
        <p:spPr>
          <a:xfrm>
            <a:off x="395536" y="1340768"/>
            <a:ext cx="8827955" cy="4628960"/>
          </a:xfrm>
          <a:prstGeom prst="rect">
            <a:avLst/>
          </a:prstGeom>
          <a:noFill/>
        </p:spPr>
        <p:txBody>
          <a:bodyPr wrap="square" rtlCol="0">
            <a:spAutoFit/>
          </a:bodyPr>
          <a:lstStyle/>
          <a:p>
            <a:endParaRPr lang="tr-TR" sz="2000" dirty="0"/>
          </a:p>
          <a:p>
            <a:pPr>
              <a:buFont typeface="Wingdings" pitchFamily="2" charset="2"/>
              <a:buChar char="ü"/>
            </a:pPr>
            <a:endParaRPr lang="tr-TR" dirty="0"/>
          </a:p>
          <a:p>
            <a:pPr>
              <a:buFont typeface="Wingdings" pitchFamily="2" charset="2"/>
              <a:buChar char="ü"/>
            </a:pPr>
            <a:r>
              <a:rPr lang="tr-TR" dirty="0"/>
              <a:t> Eğitim – Öğretim Programları için </a:t>
            </a:r>
            <a:r>
              <a:rPr lang="tr-TR" sz="2000" b="1" dirty="0"/>
              <a:t>Geri Bildirim </a:t>
            </a:r>
            <a:r>
              <a:rPr lang="tr-TR" dirty="0"/>
              <a:t>sistemi oluşturulacaktır.</a:t>
            </a:r>
          </a:p>
          <a:p>
            <a:pPr>
              <a:buFont typeface="Wingdings" pitchFamily="2" charset="2"/>
              <a:buChar char="ü"/>
            </a:pPr>
            <a:endParaRPr lang="tr-TR" dirty="0"/>
          </a:p>
          <a:p>
            <a:pPr>
              <a:buFont typeface="Wingdings" pitchFamily="2" charset="2"/>
              <a:buChar char="ü"/>
            </a:pPr>
            <a:r>
              <a:rPr lang="tr-TR" dirty="0"/>
              <a:t>Tüm kurul ve zümrelerin işleyişi ile ilgili </a:t>
            </a:r>
            <a:r>
              <a:rPr lang="tr-TR" sz="2000" b="1" dirty="0"/>
              <a:t>Geri Bildirim </a:t>
            </a:r>
            <a:r>
              <a:rPr lang="tr-TR" dirty="0"/>
              <a:t>sistemi oluşturulacaktır.</a:t>
            </a:r>
          </a:p>
          <a:p>
            <a:pPr>
              <a:buFont typeface="Wingdings" pitchFamily="2" charset="2"/>
              <a:buChar char="ü"/>
            </a:pPr>
            <a:endParaRPr lang="tr-TR" dirty="0"/>
          </a:p>
          <a:p>
            <a:pPr>
              <a:buFont typeface="Wingdings" pitchFamily="2" charset="2"/>
              <a:buChar char="ü"/>
            </a:pPr>
            <a:r>
              <a:rPr lang="tr-TR" dirty="0"/>
              <a:t>Bu altyapı ile, kazanım temelli «Ölçme ve Değerlendirme Sistemi» oluşturulacaktır.</a:t>
            </a:r>
          </a:p>
        </p:txBody>
      </p:sp>
      <p:sp>
        <p:nvSpPr>
          <p:cNvPr id="2" name="Başlık 1"/>
          <p:cNvSpPr>
            <a:spLocks noGrp="1"/>
          </p:cNvSpPr>
          <p:nvPr>
            <p:ph type="title"/>
          </p:nvPr>
        </p:nvSpPr>
        <p:spPr>
          <a:xfrm>
            <a:off x="1907704" y="116632"/>
            <a:ext cx="7886700" cy="1325563"/>
          </a:xfrm>
        </p:spPr>
        <p:txBody>
          <a:bodyPr/>
          <a:lstStyle/>
          <a:p>
            <a:r>
              <a:rPr lang="tr-TR" dirty="0">
                <a:latin typeface="OCR A Extended" pitchFamily="50" charset="0"/>
              </a:rPr>
              <a:t>e-Müfredat</a:t>
            </a:r>
            <a:endParaRPr lang="tr-TR" dirty="0"/>
          </a:p>
        </p:txBody>
      </p:sp>
    </p:spTree>
    <p:extLst>
      <p:ext uri="{BB962C8B-B14F-4D97-AF65-F5344CB8AC3E}">
        <p14:creationId xmlns:p14="http://schemas.microsoft.com/office/powerpoint/2010/main" val="108553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4DB2F7A-2266-4C80-8E46-2A5DFD67E22B}"/>
              </a:ext>
            </a:extLst>
          </p:cNvPr>
          <p:cNvSpPr txBox="1">
            <a:spLocks/>
          </p:cNvSpPr>
          <p:nvPr/>
        </p:nvSpPr>
        <p:spPr bwMode="auto">
          <a:xfrm>
            <a:off x="107504" y="5592191"/>
            <a:ext cx="6675499" cy="8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Autofit/>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nSpc>
                <a:spcPct val="80000"/>
              </a:lnSpc>
              <a:spcBef>
                <a:spcPts val="1000"/>
              </a:spcBef>
              <a:buClr>
                <a:schemeClr val="accent1"/>
              </a:buClr>
              <a:buSzPct val="80000"/>
            </a:pPr>
            <a:r>
              <a:rPr lang="tr-TR" sz="3200" b="1" kern="0" dirty="0"/>
              <a:t>MEB Kullanıcılarının ve Dış Kullanıcıların Ayrı Ayrı Giriş yapabilme imkanı</a:t>
            </a:r>
            <a:endParaRPr lang="tr-TR" sz="1100" b="1" kern="0" dirty="0">
              <a:latin typeface="+mn-lt"/>
              <a:ea typeface="+mn-ea"/>
              <a:cs typeface="+mn-cs"/>
            </a:endParaRPr>
          </a:p>
        </p:txBody>
      </p:sp>
      <p:pic>
        <p:nvPicPr>
          <p:cNvPr id="5" name="Resim 4">
            <a:extLst>
              <a:ext uri="{FF2B5EF4-FFF2-40B4-BE49-F238E27FC236}">
                <a16:creationId xmlns:a16="http://schemas.microsoft.com/office/drawing/2014/main" id="{72FAF76E-6A94-42DF-A5D5-7AD9FBB1FBFF}"/>
              </a:ext>
            </a:extLst>
          </p:cNvPr>
          <p:cNvPicPr>
            <a:picLocks noChangeAspect="1"/>
          </p:cNvPicPr>
          <p:nvPr/>
        </p:nvPicPr>
        <p:blipFill rotWithShape="1">
          <a:blip r:embed="rId2"/>
          <a:srcRect r="35876" b="33928"/>
          <a:stretch/>
        </p:blipFill>
        <p:spPr>
          <a:xfrm>
            <a:off x="2101238" y="1209946"/>
            <a:ext cx="5156286" cy="4120239"/>
          </a:xfrm>
          <a:prstGeom prst="rect">
            <a:avLst/>
          </a:prstGeom>
        </p:spPr>
      </p:pic>
      <p:sp>
        <p:nvSpPr>
          <p:cNvPr id="7" name="Metin kutusu 6">
            <a:extLst>
              <a:ext uri="{FF2B5EF4-FFF2-40B4-BE49-F238E27FC236}">
                <a16:creationId xmlns:a16="http://schemas.microsoft.com/office/drawing/2014/main" id="{C678EE57-F1EB-4C1C-864F-26B8E6DAA2C3}"/>
              </a:ext>
            </a:extLst>
          </p:cNvPr>
          <p:cNvSpPr txBox="1"/>
          <p:nvPr/>
        </p:nvSpPr>
        <p:spPr>
          <a:xfrm>
            <a:off x="7257524" y="2616127"/>
            <a:ext cx="1510350" cy="830997"/>
          </a:xfrm>
          <a:prstGeom prst="rect">
            <a:avLst/>
          </a:prstGeom>
          <a:noFill/>
        </p:spPr>
        <p:txBody>
          <a:bodyPr wrap="square" rtlCol="0">
            <a:spAutoFit/>
          </a:bodyPr>
          <a:lstStyle/>
          <a:p>
            <a:pPr algn="ctr"/>
            <a:r>
              <a:rPr lang="tr-TR" sz="2400" b="1" dirty="0">
                <a:ln w="6600">
                  <a:solidFill>
                    <a:schemeClr val="accent2"/>
                  </a:solidFill>
                  <a:prstDash val="solid"/>
                </a:ln>
                <a:effectLst>
                  <a:outerShdw dist="38100" dir="2700000" algn="tl" rotWithShape="0">
                    <a:schemeClr val="accent2"/>
                  </a:outerShdw>
                </a:effectLst>
              </a:rPr>
              <a:t>MEBBİS Girişi</a:t>
            </a:r>
          </a:p>
        </p:txBody>
      </p:sp>
      <p:sp>
        <p:nvSpPr>
          <p:cNvPr id="9" name="Metin kutusu 8">
            <a:extLst>
              <a:ext uri="{FF2B5EF4-FFF2-40B4-BE49-F238E27FC236}">
                <a16:creationId xmlns:a16="http://schemas.microsoft.com/office/drawing/2014/main" id="{9A2AC148-879B-4F38-A28C-C21C394556D1}"/>
              </a:ext>
            </a:extLst>
          </p:cNvPr>
          <p:cNvSpPr txBox="1"/>
          <p:nvPr/>
        </p:nvSpPr>
        <p:spPr>
          <a:xfrm>
            <a:off x="254473" y="2661828"/>
            <a:ext cx="2038507" cy="954107"/>
          </a:xfrm>
          <a:prstGeom prst="rect">
            <a:avLst/>
          </a:prstGeom>
          <a:noFill/>
        </p:spPr>
        <p:txBody>
          <a:bodyPr wrap="square" rtlCol="0">
            <a:spAutoFit/>
          </a:bodyPr>
          <a:lstStyle/>
          <a:p>
            <a:r>
              <a:rPr lang="tr-TR" sz="2800" dirty="0"/>
              <a:t>Dış Kullanıcı Girişi</a:t>
            </a:r>
          </a:p>
        </p:txBody>
      </p:sp>
      <p:pic>
        <p:nvPicPr>
          <p:cNvPr id="10" name="Resim 9">
            <a:extLst>
              <a:ext uri="{FF2B5EF4-FFF2-40B4-BE49-F238E27FC236}">
                <a16:creationId xmlns:a16="http://schemas.microsoft.com/office/drawing/2014/main" id="{7F65D510-163B-4988-96F5-313E4EAE48A1}"/>
              </a:ext>
            </a:extLst>
          </p:cNvPr>
          <p:cNvPicPr>
            <a:picLocks noChangeAspect="1"/>
          </p:cNvPicPr>
          <p:nvPr/>
        </p:nvPicPr>
        <p:blipFill>
          <a:blip r:embed="rId3"/>
          <a:stretch>
            <a:fillRect/>
          </a:stretch>
        </p:blipFill>
        <p:spPr>
          <a:xfrm>
            <a:off x="6777932" y="3470617"/>
            <a:ext cx="2438609" cy="3240360"/>
          </a:xfrm>
          <a:prstGeom prst="rect">
            <a:avLst/>
          </a:prstGeom>
        </p:spPr>
      </p:pic>
      <p:sp>
        <p:nvSpPr>
          <p:cNvPr id="16" name="Ok: Sağ 15">
            <a:extLst>
              <a:ext uri="{FF2B5EF4-FFF2-40B4-BE49-F238E27FC236}">
                <a16:creationId xmlns:a16="http://schemas.microsoft.com/office/drawing/2014/main" id="{8A579F6C-12E7-413C-A179-18327D8D06BF}"/>
              </a:ext>
            </a:extLst>
          </p:cNvPr>
          <p:cNvSpPr/>
          <p:nvPr/>
        </p:nvSpPr>
        <p:spPr>
          <a:xfrm rot="12552546">
            <a:off x="1751543" y="3443379"/>
            <a:ext cx="864096" cy="4179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7" name="Ok: Sağ 16">
            <a:extLst>
              <a:ext uri="{FF2B5EF4-FFF2-40B4-BE49-F238E27FC236}">
                <a16:creationId xmlns:a16="http://schemas.microsoft.com/office/drawing/2014/main" id="{5768D0A3-921C-4050-9668-3748868E10B5}"/>
              </a:ext>
            </a:extLst>
          </p:cNvPr>
          <p:cNvSpPr/>
          <p:nvPr/>
        </p:nvSpPr>
        <p:spPr>
          <a:xfrm rot="20968257">
            <a:off x="5995310" y="3261634"/>
            <a:ext cx="864096" cy="4179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293330694"/>
      </p:ext>
    </p:extLst>
  </p:cSld>
  <p:clrMapOvr>
    <a:masterClrMapping/>
  </p:clrMapOvr>
</p:sld>
</file>

<file path=ppt/theme/theme1.xml><?xml version="1.0" encoding="utf-8"?>
<a:theme xmlns:a="http://schemas.openxmlformats.org/drawingml/2006/main" name="meram meb">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am meb" id="{24EFD5C2-5362-42F1-B107-5D178F8E3EA2}" vid="{A2D25AA6-C3A9-456D-A3CF-21B15D3DF635}"/>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meram meb</Template>
  <TotalTime>2038</TotalTime>
  <Words>783</Words>
  <Application>Microsoft Office PowerPoint</Application>
  <PresentationFormat>Ekran Gösterisi (4:3)</PresentationFormat>
  <Paragraphs>90</Paragraphs>
  <Slides>32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Calibri</vt:lpstr>
      <vt:lpstr>Calibri Light</vt:lpstr>
      <vt:lpstr>OCR A Extended</vt:lpstr>
      <vt:lpstr>Tahoma</vt:lpstr>
      <vt:lpstr>Times New Roman</vt:lpstr>
      <vt:lpstr>Wingdings</vt:lpstr>
      <vt:lpstr>meram meb</vt:lpstr>
      <vt:lpstr>e-Müfredat</vt:lpstr>
      <vt:lpstr>PowerPoint Sunusu</vt:lpstr>
      <vt:lpstr>PowerPoint Sunusu</vt:lpstr>
      <vt:lpstr>PowerPoint Sunusu</vt:lpstr>
      <vt:lpstr>e-Müfredat</vt:lpstr>
      <vt:lpstr>e-Müfredat</vt:lpstr>
      <vt:lpstr>Entegre Bir Yazılım</vt:lpstr>
      <vt:lpstr>e-Müfredat</vt:lpstr>
      <vt:lpstr>PowerPoint Sunusu</vt:lpstr>
      <vt:lpstr>PowerPoint Sunusu</vt:lpstr>
      <vt:lpstr>PowerPoint Sunusu</vt:lpstr>
      <vt:lpstr>HER EKRANDA STANDART BİR MENÜ YAPISI</vt:lpstr>
      <vt:lpstr>1- Eğitim Kurumları için Kurul/Zümre Tanımlama İşlemleri </vt:lpstr>
      <vt:lpstr>Alınabilecek Raporlar </vt:lpstr>
      <vt:lpstr>4-Öğretmenler e-Zümre İçin "Kurul-Zümre Toplantı Bilgilendirme İşlemler</vt:lpstr>
      <vt:lpstr>1 DÜZELT</vt:lpstr>
      <vt:lpstr>Düzelt</vt:lpstr>
      <vt:lpstr>6- Kurul Bilgi Değişiklikleri İşlemleri </vt:lpstr>
      <vt:lpstr>2- Eğitim Kurumu Müdürlüğü Kurul Onaylama </vt:lpstr>
      <vt:lpstr>2- Eğitim Kurumu Müdürlüğü Kurul Onaylama </vt:lpstr>
      <vt:lpstr>5- Kararlar ve Sonuçları  İşlemleri </vt:lpstr>
      <vt:lpstr>İl ve İlçe MEM Zümre ve Sonuçları İşlemleri </vt:lpstr>
      <vt:lpstr>YILLIK PLAN HAZIRLAMA İŞLEMLERİ </vt:lpstr>
      <vt:lpstr>PowerPoint Sunusu</vt:lpstr>
      <vt:lpstr>PowerPoint Sunusu</vt:lpstr>
      <vt:lpstr>Onaylanmış Yıllık Planın Sınıflara Dağıtılması İşlemi </vt:lpstr>
      <vt:lpstr>Öğrencinin Sınıf/Eğitim Kurumu Değişimi </vt:lpstr>
      <vt:lpstr>Sınıflara Dağıtılan Yıllık Planın Kullanımı </vt:lpstr>
      <vt:lpstr>PowerPoint Sunusu</vt:lpstr>
      <vt:lpstr>PowerPoint Sunusu</vt:lpstr>
      <vt:lpstr>PowerPoint Sunusu</vt:lpstr>
      <vt:lpstr>Hazırlayan Düzenleyen İSMAİL ERDOĞDU Meram İlçe MEBBİS Yöneticisi Dahili tel :146 e mail: erdogdu@hotmail.fr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Memet Veysel DENİZ</dc:creator>
  <cp:lastModifiedBy>MEB</cp:lastModifiedBy>
  <cp:revision>114</cp:revision>
  <cp:lastPrinted>2011-07-04T06:56:18Z</cp:lastPrinted>
  <dcterms:created xsi:type="dcterms:W3CDTF">2011-06-27T13:57:50Z</dcterms:created>
  <dcterms:modified xsi:type="dcterms:W3CDTF">2017-12-21T20:26:04Z</dcterms:modified>
</cp:coreProperties>
</file>